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bin" ContentType="application/vnd.openxmlformats-officedocument.oleObject"/>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Default Extension="wav" ContentType="audio/wav"/>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1" r:id="rId2"/>
    <p:sldMasterId id="2147483667" r:id="rId3"/>
    <p:sldMasterId id="2147483669" r:id="rId4"/>
  </p:sldMasterIdLst>
  <p:sldIdLst>
    <p:sldId id="256" r:id="rId5"/>
    <p:sldId id="257" r:id="rId6"/>
    <p:sldId id="258" r:id="rId7"/>
    <p:sldId id="259" r:id="rId8"/>
    <p:sldId id="260" r:id="rId9"/>
    <p:sldId id="261" r:id="rId10"/>
    <p:sldId id="262" r:id="rId11"/>
    <p:sldId id="263" r:id="rId12"/>
    <p:sldId id="337" r:id="rId13"/>
    <p:sldId id="264" r:id="rId14"/>
    <p:sldId id="265" r:id="rId15"/>
    <p:sldId id="329" r:id="rId16"/>
    <p:sldId id="266" r:id="rId17"/>
    <p:sldId id="338" r:id="rId18"/>
    <p:sldId id="267" r:id="rId19"/>
    <p:sldId id="268" r:id="rId20"/>
    <p:sldId id="270" r:id="rId21"/>
    <p:sldId id="271" r:id="rId22"/>
    <p:sldId id="269" r:id="rId23"/>
    <p:sldId id="274" r:id="rId24"/>
    <p:sldId id="273" r:id="rId25"/>
    <p:sldId id="275" r:id="rId26"/>
    <p:sldId id="330" r:id="rId27"/>
    <p:sldId id="276" r:id="rId28"/>
    <p:sldId id="277" r:id="rId29"/>
    <p:sldId id="278" r:id="rId30"/>
    <p:sldId id="331" r:id="rId31"/>
    <p:sldId id="279" r:id="rId32"/>
    <p:sldId id="332" r:id="rId33"/>
    <p:sldId id="280" r:id="rId34"/>
    <p:sldId id="281" r:id="rId35"/>
    <p:sldId id="282" r:id="rId36"/>
    <p:sldId id="283" r:id="rId37"/>
    <p:sldId id="284" r:id="rId38"/>
    <p:sldId id="333" r:id="rId39"/>
    <p:sldId id="285" r:id="rId40"/>
    <p:sldId id="334" r:id="rId41"/>
    <p:sldId id="335" r:id="rId42"/>
    <p:sldId id="286" r:id="rId43"/>
    <p:sldId id="287" r:id="rId44"/>
    <p:sldId id="289" r:id="rId45"/>
    <p:sldId id="288" r:id="rId46"/>
    <p:sldId id="290" r:id="rId47"/>
    <p:sldId id="336" r:id="rId48"/>
    <p:sldId id="291" r:id="rId49"/>
    <p:sldId id="292" r:id="rId50"/>
    <p:sldId id="339" r:id="rId51"/>
    <p:sldId id="293" r:id="rId52"/>
    <p:sldId id="294" r:id="rId53"/>
    <p:sldId id="295" r:id="rId54"/>
    <p:sldId id="296" r:id="rId55"/>
    <p:sldId id="297" r:id="rId56"/>
    <p:sldId id="298" r:id="rId57"/>
    <p:sldId id="300" r:id="rId58"/>
    <p:sldId id="301" r:id="rId59"/>
    <p:sldId id="302" r:id="rId60"/>
    <p:sldId id="303" r:id="rId61"/>
    <p:sldId id="340" r:id="rId62"/>
    <p:sldId id="341" r:id="rId63"/>
    <p:sldId id="304" r:id="rId64"/>
    <p:sldId id="305" r:id="rId65"/>
    <p:sldId id="342" r:id="rId66"/>
    <p:sldId id="306" r:id="rId67"/>
    <p:sldId id="307" r:id="rId68"/>
    <p:sldId id="308" r:id="rId69"/>
    <p:sldId id="309" r:id="rId70"/>
    <p:sldId id="343" r:id="rId71"/>
    <p:sldId id="310" r:id="rId72"/>
    <p:sldId id="311" r:id="rId73"/>
    <p:sldId id="312" r:id="rId74"/>
    <p:sldId id="314" r:id="rId75"/>
    <p:sldId id="344" r:id="rId76"/>
    <p:sldId id="315" r:id="rId77"/>
    <p:sldId id="345" r:id="rId78"/>
    <p:sldId id="313" r:id="rId79"/>
    <p:sldId id="346" r:id="rId80"/>
    <p:sldId id="316" r:id="rId81"/>
    <p:sldId id="347" r:id="rId82"/>
    <p:sldId id="317" r:id="rId83"/>
    <p:sldId id="348" r:id="rId84"/>
    <p:sldId id="318" r:id="rId85"/>
    <p:sldId id="349" r:id="rId86"/>
    <p:sldId id="319" r:id="rId87"/>
    <p:sldId id="320" r:id="rId88"/>
    <p:sldId id="321" r:id="rId89"/>
    <p:sldId id="322" r:id="rId90"/>
    <p:sldId id="323" r:id="rId91"/>
    <p:sldId id="350" r:id="rId92"/>
    <p:sldId id="324" r:id="rId93"/>
    <p:sldId id="325" r:id="rId94"/>
    <p:sldId id="326" r:id="rId95"/>
    <p:sldId id="327" r:id="rId96"/>
    <p:sldId id="352" r:id="rId97"/>
    <p:sldId id="328" r:id="rId98"/>
    <p:sldId id="353" r:id="rId99"/>
  </p:sldIdLst>
  <p:sldSz cx="9144000" cy="6858000" type="screen4x3"/>
  <p:notesSz cx="6858000" cy="9144000"/>
  <p:defaultTextStyle>
    <a:defPPr>
      <a:defRPr lang="es-MX"/>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457200" rtl="0" eaLnBrk="1" latinLnBrk="0" hangingPunct="1">
      <a:defRPr sz="2400" kern="1200">
        <a:solidFill>
          <a:schemeClr val="tx1"/>
        </a:solidFill>
        <a:latin typeface="Arial" charset="0"/>
        <a:ea typeface="+mn-ea"/>
        <a:cs typeface="+mn-cs"/>
      </a:defRPr>
    </a:lvl6pPr>
    <a:lvl7pPr marL="2743200" algn="l" defTabSz="457200" rtl="0" eaLnBrk="1" latinLnBrk="0" hangingPunct="1">
      <a:defRPr sz="2400" kern="1200">
        <a:solidFill>
          <a:schemeClr val="tx1"/>
        </a:solidFill>
        <a:latin typeface="Arial" charset="0"/>
        <a:ea typeface="+mn-ea"/>
        <a:cs typeface="+mn-cs"/>
      </a:defRPr>
    </a:lvl7pPr>
    <a:lvl8pPr marL="3200400" algn="l" defTabSz="457200" rtl="0" eaLnBrk="1" latinLnBrk="0" hangingPunct="1">
      <a:defRPr sz="2400" kern="1200">
        <a:solidFill>
          <a:schemeClr val="tx1"/>
        </a:solidFill>
        <a:latin typeface="Arial" charset="0"/>
        <a:ea typeface="+mn-ea"/>
        <a:cs typeface="+mn-cs"/>
      </a:defRPr>
    </a:lvl8pPr>
    <a:lvl9pPr marL="3657600" algn="l" defTabSz="4572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99FF33"/>
    <a:srgbClr val="FFFF00"/>
    <a:srgbClr val="000000"/>
    <a:srgbClr val="FF3B7C"/>
    <a:srgbClr val="990033"/>
    <a:srgbClr val="FFCC00"/>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68" d="100"/>
          <a:sy n="68" d="100"/>
        </p:scale>
        <p:origin x="-16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685800" y="990600"/>
            <a:ext cx="7772400" cy="1371600"/>
          </a:xfrm>
        </p:spPr>
        <p:txBody>
          <a:bodyPr/>
          <a:lstStyle>
            <a:lvl1pPr>
              <a:defRPr sz="4000"/>
            </a:lvl1pPr>
          </a:lstStyle>
          <a:p>
            <a:r>
              <a:rPr lang="es-MX"/>
              <a:t>Haga clic para cambiar el estilo de título	</a:t>
            </a:r>
          </a:p>
        </p:txBody>
      </p:sp>
      <p:sp>
        <p:nvSpPr>
          <p:cNvPr id="45059" name="Rectangle 3"/>
          <p:cNvSpPr>
            <a:spLocks noGrp="1" noChangeArrowheads="1"/>
          </p:cNvSpPr>
          <p:nvPr>
            <p:ph type="subTitle" idx="1"/>
          </p:nvPr>
        </p:nvSpPr>
        <p:spPr>
          <a:xfrm>
            <a:off x="1447800" y="3429000"/>
            <a:ext cx="7010400" cy="1600200"/>
          </a:xfrm>
        </p:spPr>
        <p:txBody>
          <a:bodyPr/>
          <a:lstStyle>
            <a:lvl1pPr marL="0" indent="0">
              <a:buFont typeface="Wingdings" charset="2"/>
              <a:buNone/>
              <a:defRPr sz="2800"/>
            </a:lvl1pPr>
          </a:lstStyle>
          <a:p>
            <a:r>
              <a:rPr lang="es-MX"/>
              <a:t>Haga clic para modificar el estilo de subtítulo del patrón</a:t>
            </a:r>
          </a:p>
        </p:txBody>
      </p:sp>
      <p:sp>
        <p:nvSpPr>
          <p:cNvPr id="45060" name="Rectangle 4"/>
          <p:cNvSpPr>
            <a:spLocks noGrp="1" noChangeArrowheads="1"/>
          </p:cNvSpPr>
          <p:nvPr>
            <p:ph type="dt" sz="half" idx="2"/>
          </p:nvPr>
        </p:nvSpPr>
        <p:spPr>
          <a:xfrm>
            <a:off x="685800" y="6248400"/>
            <a:ext cx="1905000" cy="457200"/>
          </a:xfrm>
        </p:spPr>
        <p:txBody>
          <a:bodyPr/>
          <a:lstStyle>
            <a:lvl1pPr>
              <a:defRPr/>
            </a:lvl1pPr>
          </a:lstStyle>
          <a:p>
            <a:endParaRPr lang="es-MX"/>
          </a:p>
        </p:txBody>
      </p:sp>
      <p:sp>
        <p:nvSpPr>
          <p:cNvPr id="45061" name="Rectangle 5"/>
          <p:cNvSpPr>
            <a:spLocks noGrp="1" noChangeArrowheads="1"/>
          </p:cNvSpPr>
          <p:nvPr>
            <p:ph type="ftr" sz="quarter" idx="3"/>
          </p:nvPr>
        </p:nvSpPr>
        <p:spPr>
          <a:xfrm>
            <a:off x="3124200" y="6248400"/>
            <a:ext cx="2895600" cy="457200"/>
          </a:xfrm>
        </p:spPr>
        <p:txBody>
          <a:bodyPr/>
          <a:lstStyle>
            <a:lvl1pPr>
              <a:defRPr/>
            </a:lvl1pPr>
          </a:lstStyle>
          <a:p>
            <a:endParaRPr lang="es-MX"/>
          </a:p>
        </p:txBody>
      </p:sp>
      <p:sp>
        <p:nvSpPr>
          <p:cNvPr id="45062" name="Rectangle 6"/>
          <p:cNvSpPr>
            <a:spLocks noGrp="1" noChangeArrowheads="1"/>
          </p:cNvSpPr>
          <p:nvPr>
            <p:ph type="sldNum" sz="quarter" idx="4"/>
          </p:nvPr>
        </p:nvSpPr>
        <p:spPr>
          <a:xfrm>
            <a:off x="6553200" y="6248400"/>
            <a:ext cx="1905000" cy="457200"/>
          </a:xfrm>
        </p:spPr>
        <p:txBody>
          <a:bodyPr/>
          <a:lstStyle>
            <a:lvl1pPr>
              <a:defRPr/>
            </a:lvl1pPr>
          </a:lstStyle>
          <a:p>
            <a:fld id="{48173409-B7B6-364F-B933-FD4B18D96112}" type="slidenum">
              <a:rPr lang="es-MX"/>
              <a:pPr/>
              <a:t>‹Nº›</a:t>
            </a:fld>
            <a:endParaRPr lang="es-MX"/>
          </a:p>
        </p:txBody>
      </p:sp>
      <p:sp>
        <p:nvSpPr>
          <p:cNvPr id="45063"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prstTxWarp prst="textNoShape">
              <a:avLst/>
            </a:prstTxWarp>
          </a:bodyPr>
          <a:lstStyle/>
          <a:p>
            <a:endParaRPr lang="es-MX">
              <a:latin typeface="Times New Roman"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DC44AA13-B00D-0F4B-9788-0006EB486BBE}" type="slidenum">
              <a:rPr lang="es-MX"/>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73838" y="304800"/>
            <a:ext cx="2001837" cy="5715000"/>
          </a:xfrm>
        </p:spPr>
        <p:txBody>
          <a:bodyPr vert="eaVert"/>
          <a:lstStyle/>
          <a:p>
            <a:r>
              <a:rPr lang="es-ES_tradnl" smtClean="0"/>
              <a:t>Clic para editar título</a:t>
            </a:r>
            <a:endParaRPr lang="es-MX"/>
          </a:p>
        </p:txBody>
      </p:sp>
      <p:sp>
        <p:nvSpPr>
          <p:cNvPr id="3" name="Marcador de texto vertical 2"/>
          <p:cNvSpPr>
            <a:spLocks noGrp="1"/>
          </p:cNvSpPr>
          <p:nvPr>
            <p:ph type="body" orient="vert" idx="1"/>
          </p:nvPr>
        </p:nvSpPr>
        <p:spPr>
          <a:xfrm>
            <a:off x="566738" y="304800"/>
            <a:ext cx="5854700" cy="57150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6F232670-E9D9-924D-B85A-AC950BA27229}" type="slidenum">
              <a:rPr lang="es-MX"/>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566738" y="304800"/>
            <a:ext cx="8008937" cy="57150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3" name="Marcador de fecha 2"/>
          <p:cNvSpPr>
            <a:spLocks noGrp="1"/>
          </p:cNvSpPr>
          <p:nvPr>
            <p:ph type="dt" sz="half" idx="10"/>
          </p:nvPr>
        </p:nvSpPr>
        <p:spPr>
          <a:xfrm>
            <a:off x="609600" y="6245225"/>
            <a:ext cx="1981200" cy="476250"/>
          </a:xfrm>
        </p:spPr>
        <p:txBody>
          <a:bodyPr/>
          <a:lstStyle>
            <a:lvl1pPr>
              <a:defRPr/>
            </a:lvl1pPr>
          </a:lstStyle>
          <a:p>
            <a:endParaRPr lang="es-MX"/>
          </a:p>
        </p:txBody>
      </p:sp>
      <p:sp>
        <p:nvSpPr>
          <p:cNvPr id="4" name="Marcador de pie de página 3"/>
          <p:cNvSpPr>
            <a:spLocks noGrp="1"/>
          </p:cNvSpPr>
          <p:nvPr>
            <p:ph type="ftr" sz="quarter" idx="11"/>
          </p:nvPr>
        </p:nvSpPr>
        <p:spPr>
          <a:xfrm>
            <a:off x="3124200" y="6245225"/>
            <a:ext cx="2895600" cy="476250"/>
          </a:xfrm>
        </p:spPr>
        <p:txBody>
          <a:bodyPr/>
          <a:lstStyle>
            <a:lvl1pPr>
              <a:defRPr/>
            </a:lvl1pPr>
          </a:lstStyle>
          <a:p>
            <a:endParaRPr lang="es-MX"/>
          </a:p>
        </p:txBody>
      </p:sp>
      <p:sp>
        <p:nvSpPr>
          <p:cNvPr id="5" name="Marcador de número de diapositiva 4"/>
          <p:cNvSpPr>
            <a:spLocks noGrp="1"/>
          </p:cNvSpPr>
          <p:nvPr>
            <p:ph type="sldNum" sz="quarter" idx="12"/>
          </p:nvPr>
        </p:nvSpPr>
        <p:spPr>
          <a:xfrm>
            <a:off x="6553200" y="6245225"/>
            <a:ext cx="1981200" cy="476250"/>
          </a:xfrm>
        </p:spPr>
        <p:txBody>
          <a:bodyPr/>
          <a:lstStyle>
            <a:lvl1pPr>
              <a:defRPr smtClean="0"/>
            </a:lvl1pPr>
          </a:lstStyle>
          <a:p>
            <a:fld id="{25D40C74-A06A-FE43-9072-9339A24F08B0}" type="slidenum">
              <a:rPr lang="es-MX"/>
              <a:pPr/>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2162" name="Group 2"/>
          <p:cNvGrpSpPr>
            <a:grpSpLocks/>
          </p:cNvGrpSpPr>
          <p:nvPr/>
        </p:nvGrpSpPr>
        <p:grpSpPr bwMode="auto">
          <a:xfrm>
            <a:off x="0" y="2438400"/>
            <a:ext cx="9009063" cy="1052513"/>
            <a:chOff x="0" y="1536"/>
            <a:chExt cx="5675" cy="663"/>
          </a:xfrm>
        </p:grpSpPr>
        <p:grpSp>
          <p:nvGrpSpPr>
            <p:cNvPr id="92163" name="Group 3"/>
            <p:cNvGrpSpPr>
              <a:grpSpLocks/>
            </p:cNvGrpSpPr>
            <p:nvPr/>
          </p:nvGrpSpPr>
          <p:grpSpPr bwMode="auto">
            <a:xfrm>
              <a:off x="183" y="1604"/>
              <a:ext cx="448" cy="299"/>
              <a:chOff x="720" y="336"/>
              <a:chExt cx="624" cy="432"/>
            </a:xfrm>
          </p:grpSpPr>
          <p:sp>
            <p:nvSpPr>
              <p:cNvPr id="9216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prstTxWarp prst="textNoShape">
                  <a:avLst/>
                </a:prstTxWarp>
              </a:bodyPr>
              <a:lstStyle/>
              <a:p>
                <a:endParaRPr lang="es-MX"/>
              </a:p>
            </p:txBody>
          </p:sp>
          <p:sp>
            <p:nvSpPr>
              <p:cNvPr id="9216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prstTxWarp prst="textNoShape">
                  <a:avLst/>
                </a:prstTxWarp>
              </a:bodyPr>
              <a:lstStyle/>
              <a:p>
                <a:endParaRPr lang="es-MX"/>
              </a:p>
            </p:txBody>
          </p:sp>
        </p:grpSp>
        <p:grpSp>
          <p:nvGrpSpPr>
            <p:cNvPr id="92166" name="Group 6"/>
            <p:cNvGrpSpPr>
              <a:grpSpLocks/>
            </p:cNvGrpSpPr>
            <p:nvPr/>
          </p:nvGrpSpPr>
          <p:grpSpPr bwMode="auto">
            <a:xfrm>
              <a:off x="261" y="1870"/>
              <a:ext cx="465" cy="299"/>
              <a:chOff x="912" y="2640"/>
              <a:chExt cx="672" cy="432"/>
            </a:xfrm>
          </p:grpSpPr>
          <p:sp>
            <p:nvSpPr>
              <p:cNvPr id="9216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s-MX"/>
              </a:p>
            </p:txBody>
          </p:sp>
          <p:sp>
            <p:nvSpPr>
              <p:cNvPr id="9216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prstTxWarp prst="textNoShape">
                  <a:avLst/>
                </a:prstTxWarp>
              </a:bodyPr>
              <a:lstStyle/>
              <a:p>
                <a:endParaRPr lang="es-MX"/>
              </a:p>
            </p:txBody>
          </p:sp>
        </p:grpSp>
        <p:sp>
          <p:nvSpPr>
            <p:cNvPr id="9216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prstTxWarp prst="textNoShape">
                <a:avLst/>
              </a:prstTxWarp>
            </a:bodyPr>
            <a:lstStyle/>
            <a:p>
              <a:endParaRPr lang="es-MX"/>
            </a:p>
          </p:txBody>
        </p:sp>
        <p:sp>
          <p:nvSpPr>
            <p:cNvPr id="9217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prstTxWarp prst="textNoShape">
                <a:avLst/>
              </a:prstTxWarp>
            </a:bodyPr>
            <a:lstStyle/>
            <a:p>
              <a:endParaRPr lang="es-MX"/>
            </a:p>
          </p:txBody>
        </p:sp>
        <p:sp>
          <p:nvSpPr>
            <p:cNvPr id="9217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prstTxWarp prst="textNoShape">
                <a:avLst/>
              </a:prstTxWarp>
            </a:bodyPr>
            <a:lstStyle/>
            <a:p>
              <a:endParaRPr lang="es-MX"/>
            </a:p>
          </p:txBody>
        </p:sp>
      </p:grpSp>
      <p:sp>
        <p:nvSpPr>
          <p:cNvPr id="92172" name="Rectangle 12"/>
          <p:cNvSpPr>
            <a:spLocks noGrp="1" noChangeArrowheads="1"/>
          </p:cNvSpPr>
          <p:nvPr>
            <p:ph type="ctrTitle"/>
          </p:nvPr>
        </p:nvSpPr>
        <p:spPr>
          <a:xfrm>
            <a:off x="990600" y="1676400"/>
            <a:ext cx="7772400" cy="1462088"/>
          </a:xfrm>
        </p:spPr>
        <p:txBody>
          <a:bodyPr/>
          <a:lstStyle>
            <a:lvl1pPr>
              <a:defRPr/>
            </a:lvl1pPr>
          </a:lstStyle>
          <a:p>
            <a:r>
              <a:rPr lang="es-MX"/>
              <a:t>Haga clic para cambiar el estilo de título	</a:t>
            </a:r>
          </a:p>
        </p:txBody>
      </p:sp>
      <p:sp>
        <p:nvSpPr>
          <p:cNvPr id="92173" name="Rectangle 13"/>
          <p:cNvSpPr>
            <a:spLocks noGrp="1" noChangeArrowheads="1"/>
          </p:cNvSpPr>
          <p:nvPr>
            <p:ph type="subTitle" idx="1"/>
          </p:nvPr>
        </p:nvSpPr>
        <p:spPr>
          <a:xfrm>
            <a:off x="1371600" y="3886200"/>
            <a:ext cx="6400800" cy="1752600"/>
          </a:xfrm>
        </p:spPr>
        <p:txBody>
          <a:bodyPr/>
          <a:lstStyle>
            <a:lvl1pPr marL="0" indent="0" algn="ctr">
              <a:buFont typeface="Wingdings" charset="2"/>
              <a:buNone/>
              <a:defRPr/>
            </a:lvl1pPr>
          </a:lstStyle>
          <a:p>
            <a:r>
              <a:rPr lang="es-MX"/>
              <a:t>Haga clic para modificar el estilo de subtítulo del patrón</a:t>
            </a:r>
          </a:p>
        </p:txBody>
      </p:sp>
      <p:sp>
        <p:nvSpPr>
          <p:cNvPr id="9217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MX"/>
          </a:p>
        </p:txBody>
      </p:sp>
      <p:sp>
        <p:nvSpPr>
          <p:cNvPr id="9217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MX"/>
          </a:p>
        </p:txBody>
      </p:sp>
      <p:sp>
        <p:nvSpPr>
          <p:cNvPr id="9217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352A8F96-66FB-154E-B705-68353DAC91A8}" type="slidenum">
              <a:rPr lang="es-MX"/>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FF09C7EF-BEB4-3046-B81D-FBD2F69321F2}" type="slidenum">
              <a:rPr lang="es-MX"/>
              <a:pPr/>
              <a:t>‹Nº›</a:t>
            </a:fld>
            <a:endParaRPr lang="es-MX"/>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MX"/>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3AF0622D-2243-E847-A39A-7AA8A096E47A}" type="slidenum">
              <a:rPr lang="es-MX"/>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contenido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2D08E71B-3D4C-F645-84E8-756BFBC36EEA}" type="slidenum">
              <a:rPr lang="es-MX"/>
              <a:pPr/>
              <a:t>‹Nº›</a:t>
            </a:fld>
            <a:endParaRPr lang="es-MX"/>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es-ES_tradnl" smtClean="0"/>
              <a:t>Clic para editar título</a:t>
            </a:r>
            <a:endParaRPr lang="es-MX"/>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7" name="Marcador de fecha 6"/>
          <p:cNvSpPr>
            <a:spLocks noGrp="1"/>
          </p:cNvSpPr>
          <p:nvPr>
            <p:ph type="dt" sz="half" idx="10"/>
          </p:nvPr>
        </p:nvSpPr>
        <p:spPr/>
        <p:txBody>
          <a:bodyPr/>
          <a:lstStyle>
            <a:lvl1pPr>
              <a:defRPr/>
            </a:lvl1pPr>
          </a:lstStyle>
          <a:p>
            <a:endParaRPr lang="es-MX"/>
          </a:p>
        </p:txBody>
      </p:sp>
      <p:sp>
        <p:nvSpPr>
          <p:cNvPr id="8" name="Marcador de pie de página 7"/>
          <p:cNvSpPr>
            <a:spLocks noGrp="1"/>
          </p:cNvSpPr>
          <p:nvPr>
            <p:ph type="ftr" sz="quarter" idx="11"/>
          </p:nvPr>
        </p:nvSpPr>
        <p:spPr/>
        <p:txBody>
          <a:bodyPr/>
          <a:lstStyle>
            <a:lvl1pPr>
              <a:defRPr/>
            </a:lvl1pPr>
          </a:lstStyle>
          <a:p>
            <a:endParaRPr lang="es-MX"/>
          </a:p>
        </p:txBody>
      </p:sp>
      <p:sp>
        <p:nvSpPr>
          <p:cNvPr id="9" name="Marcador de número de diapositiva 8"/>
          <p:cNvSpPr>
            <a:spLocks noGrp="1"/>
          </p:cNvSpPr>
          <p:nvPr>
            <p:ph type="sldNum" sz="quarter" idx="12"/>
          </p:nvPr>
        </p:nvSpPr>
        <p:spPr/>
        <p:txBody>
          <a:bodyPr/>
          <a:lstStyle>
            <a:lvl1pPr>
              <a:defRPr smtClean="0"/>
            </a:lvl1pPr>
          </a:lstStyle>
          <a:p>
            <a:fld id="{DD8A508A-E840-1047-BC0B-D7123AF16A17}" type="slidenum">
              <a:rPr lang="es-MX"/>
              <a:pPr/>
              <a:t>‹Nº›</a:t>
            </a:fld>
            <a:endParaRPr lang="es-MX"/>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fecha 2"/>
          <p:cNvSpPr>
            <a:spLocks noGrp="1"/>
          </p:cNvSpPr>
          <p:nvPr>
            <p:ph type="dt" sz="half" idx="10"/>
          </p:nvPr>
        </p:nvSpPr>
        <p:spPr/>
        <p:txBody>
          <a:bodyPr/>
          <a:lstStyle>
            <a:lvl1pPr>
              <a:defRPr/>
            </a:lvl1pPr>
          </a:lstStyle>
          <a:p>
            <a:endParaRPr lang="es-MX"/>
          </a:p>
        </p:txBody>
      </p:sp>
      <p:sp>
        <p:nvSpPr>
          <p:cNvPr id="4" name="Marcador de pie de página 3"/>
          <p:cNvSpPr>
            <a:spLocks noGrp="1"/>
          </p:cNvSpPr>
          <p:nvPr>
            <p:ph type="ftr" sz="quarter" idx="11"/>
          </p:nvPr>
        </p:nvSpPr>
        <p:spPr/>
        <p:txBody>
          <a:bodyPr/>
          <a:lstStyle>
            <a:lvl1pPr>
              <a:defRPr/>
            </a:lvl1pPr>
          </a:lstStyle>
          <a:p>
            <a:endParaRPr lang="es-MX"/>
          </a:p>
        </p:txBody>
      </p:sp>
      <p:sp>
        <p:nvSpPr>
          <p:cNvPr id="5" name="Marcador de número de diapositiva 4"/>
          <p:cNvSpPr>
            <a:spLocks noGrp="1"/>
          </p:cNvSpPr>
          <p:nvPr>
            <p:ph type="sldNum" sz="quarter" idx="12"/>
          </p:nvPr>
        </p:nvSpPr>
        <p:spPr/>
        <p:txBody>
          <a:bodyPr/>
          <a:lstStyle>
            <a:lvl1pPr>
              <a:defRPr smtClean="0"/>
            </a:lvl1pPr>
          </a:lstStyle>
          <a:p>
            <a:fld id="{802E975A-6A68-564B-9D75-C9A76F1147F3}" type="slidenum">
              <a:rPr lang="es-MX"/>
              <a:pPr/>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MX"/>
          </a:p>
        </p:txBody>
      </p:sp>
      <p:sp>
        <p:nvSpPr>
          <p:cNvPr id="3" name="Marcador de pie de página 2"/>
          <p:cNvSpPr>
            <a:spLocks noGrp="1"/>
          </p:cNvSpPr>
          <p:nvPr>
            <p:ph type="ftr" sz="quarter" idx="11"/>
          </p:nvPr>
        </p:nvSpPr>
        <p:spPr/>
        <p:txBody>
          <a:bodyPr/>
          <a:lstStyle>
            <a:lvl1pPr>
              <a:defRPr/>
            </a:lvl1pPr>
          </a:lstStyle>
          <a:p>
            <a:endParaRPr lang="es-MX"/>
          </a:p>
        </p:txBody>
      </p:sp>
      <p:sp>
        <p:nvSpPr>
          <p:cNvPr id="4" name="Marcador de número de diapositiva 3"/>
          <p:cNvSpPr>
            <a:spLocks noGrp="1"/>
          </p:cNvSpPr>
          <p:nvPr>
            <p:ph type="sldNum" sz="quarter" idx="12"/>
          </p:nvPr>
        </p:nvSpPr>
        <p:spPr/>
        <p:txBody>
          <a:bodyPr/>
          <a:lstStyle>
            <a:lvl1pPr>
              <a:defRPr smtClean="0"/>
            </a:lvl1pPr>
          </a:lstStyle>
          <a:p>
            <a:fld id="{AB115B16-BAE0-9B47-9D21-DEF5B033FA0E}" type="slidenum">
              <a:rPr lang="es-MX"/>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87A07FC3-DBB0-774E-8CEF-175DBE7772DB}" type="slidenum">
              <a:rPr lang="es-MX"/>
              <a:pPr/>
              <a:t>‹Nº›</a:t>
            </a:fld>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lstStyle>
            <a:lvl1pPr algn="l">
              <a:defRPr sz="2000" b="1"/>
            </a:lvl1pPr>
          </a:lstStyle>
          <a:p>
            <a:r>
              <a:rPr lang="es-ES_tradnl" smtClean="0"/>
              <a:t>Clic para editar título</a:t>
            </a:r>
            <a:endParaRPr lang="es-MX"/>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5C3A81D8-B7D4-604C-845A-AA46F97BEFBD}" type="slidenum">
              <a:rPr lang="es-MX"/>
              <a:pPr/>
              <a:t>‹Nº›</a:t>
            </a:fld>
            <a:endParaRPr lang="es-MX"/>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lstStyle>
            <a:lvl1pPr algn="l">
              <a:defRPr sz="2000" b="1"/>
            </a:lvl1pPr>
          </a:lstStyle>
          <a:p>
            <a:r>
              <a:rPr lang="es-ES_tradnl" smtClean="0"/>
              <a:t>Clic para editar título</a:t>
            </a:r>
            <a:endParaRPr lang="es-MX"/>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E3A3DA33-0875-A94E-A5E7-574B551EA9DF}" type="slidenum">
              <a:rPr lang="es-MX"/>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6C9D4599-24D5-054E-A960-5D6CA7196265}" type="slidenum">
              <a:rPr lang="es-MX"/>
              <a:pPr/>
              <a:t>‹Nº›</a:t>
            </a:fld>
            <a:endParaRPr lang="es-MX"/>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7004050" y="214313"/>
            <a:ext cx="1951038" cy="5918200"/>
          </a:xfrm>
        </p:spPr>
        <p:txBody>
          <a:bodyPr vert="eaVert"/>
          <a:lstStyle/>
          <a:p>
            <a:r>
              <a:rPr lang="es-ES_tradnl" smtClean="0"/>
              <a:t>Clic para editar título</a:t>
            </a:r>
            <a:endParaRPr lang="es-MX"/>
          </a:p>
        </p:txBody>
      </p:sp>
      <p:sp>
        <p:nvSpPr>
          <p:cNvPr id="3" name="Marcador de texto vertical 2"/>
          <p:cNvSpPr>
            <a:spLocks noGrp="1"/>
          </p:cNvSpPr>
          <p:nvPr>
            <p:ph type="body" orient="vert" idx="1"/>
          </p:nvPr>
        </p:nvSpPr>
        <p:spPr>
          <a:xfrm>
            <a:off x="1150938" y="214313"/>
            <a:ext cx="5700712" cy="59182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1F4D3700-9EF5-6B4A-AAE5-0356681AD4C8}" type="slidenum">
              <a:rPr lang="es-MX"/>
              <a:pPr/>
              <a:t>‹Nº›</a:t>
            </a:fld>
            <a:endParaRPr lang="es-MX"/>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1150938" y="214313"/>
            <a:ext cx="7804150" cy="591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3" name="Marcador de fecha 2"/>
          <p:cNvSpPr>
            <a:spLocks noGrp="1"/>
          </p:cNvSpPr>
          <p:nvPr>
            <p:ph type="dt" sz="half" idx="10"/>
          </p:nvPr>
        </p:nvSpPr>
        <p:spPr>
          <a:xfrm>
            <a:off x="1162050" y="6243638"/>
            <a:ext cx="1905000" cy="457200"/>
          </a:xfrm>
        </p:spPr>
        <p:txBody>
          <a:bodyPr/>
          <a:lstStyle>
            <a:lvl1pPr>
              <a:defRPr/>
            </a:lvl1pPr>
          </a:lstStyle>
          <a:p>
            <a:endParaRPr lang="es-MX"/>
          </a:p>
        </p:txBody>
      </p:sp>
      <p:sp>
        <p:nvSpPr>
          <p:cNvPr id="4" name="Marcador de pie de página 3"/>
          <p:cNvSpPr>
            <a:spLocks noGrp="1"/>
          </p:cNvSpPr>
          <p:nvPr>
            <p:ph type="ftr" sz="quarter" idx="11"/>
          </p:nvPr>
        </p:nvSpPr>
        <p:spPr>
          <a:xfrm>
            <a:off x="3657600" y="6243638"/>
            <a:ext cx="2895600" cy="457200"/>
          </a:xfrm>
        </p:spPr>
        <p:txBody>
          <a:bodyPr/>
          <a:lstStyle>
            <a:lvl1pPr>
              <a:defRPr/>
            </a:lvl1pPr>
          </a:lstStyle>
          <a:p>
            <a:endParaRPr lang="es-MX"/>
          </a:p>
        </p:txBody>
      </p:sp>
      <p:sp>
        <p:nvSpPr>
          <p:cNvPr id="5" name="Marcador de número de diapositiva 4"/>
          <p:cNvSpPr>
            <a:spLocks noGrp="1"/>
          </p:cNvSpPr>
          <p:nvPr>
            <p:ph type="sldNum" sz="quarter" idx="12"/>
          </p:nvPr>
        </p:nvSpPr>
        <p:spPr>
          <a:xfrm>
            <a:off x="7042150" y="6243638"/>
            <a:ext cx="1905000" cy="457200"/>
          </a:xfrm>
        </p:spPr>
        <p:txBody>
          <a:bodyPr/>
          <a:lstStyle>
            <a:lvl1pPr>
              <a:defRPr smtClean="0"/>
            </a:lvl1pPr>
          </a:lstStyle>
          <a:p>
            <a:fld id="{FC5A34AC-784D-4340-86EC-E92CF56D2254}" type="slidenum">
              <a:rPr lang="es-MX"/>
              <a:pPr/>
              <a:t>‹Nº›</a:t>
            </a:fld>
            <a:endParaRPr lang="es-MX"/>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20834" name="Group 2"/>
          <p:cNvGrpSpPr>
            <a:grpSpLocks/>
          </p:cNvGrpSpPr>
          <p:nvPr/>
        </p:nvGrpSpPr>
        <p:grpSpPr bwMode="auto">
          <a:xfrm>
            <a:off x="0" y="0"/>
            <a:ext cx="5867400" cy="6858000"/>
            <a:chOff x="0" y="0"/>
            <a:chExt cx="3696" cy="4320"/>
          </a:xfrm>
        </p:grpSpPr>
        <p:sp>
          <p:nvSpPr>
            <p:cNvPr id="12083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prstTxWarp prst="textNoShape">
                <a:avLst/>
              </a:prstTxWarp>
            </a:bodyPr>
            <a:lstStyle/>
            <a:p>
              <a:pPr algn="ctr"/>
              <a:endParaRPr kumimoji="1" lang="es-MX">
                <a:latin typeface="Times New Roman" charset="0"/>
              </a:endParaRPr>
            </a:p>
          </p:txBody>
        </p:sp>
        <p:sp>
          <p:nvSpPr>
            <p:cNvPr id="12083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prstTxWarp prst="textNoShape">
                <a:avLst/>
              </a:prstTxWarp>
            </a:bodyPr>
            <a:lstStyle/>
            <a:p>
              <a:pPr algn="ctr"/>
              <a:endParaRPr kumimoji="1" lang="es-MX">
                <a:latin typeface="Times New Roman" charset="0"/>
              </a:endParaRPr>
            </a:p>
          </p:txBody>
        </p:sp>
      </p:grpSp>
      <p:grpSp>
        <p:nvGrpSpPr>
          <p:cNvPr id="120837" name="Group 5"/>
          <p:cNvGrpSpPr>
            <a:grpSpLocks/>
          </p:cNvGrpSpPr>
          <p:nvPr/>
        </p:nvGrpSpPr>
        <p:grpSpPr bwMode="auto">
          <a:xfrm>
            <a:off x="3632200" y="4889500"/>
            <a:ext cx="4876800" cy="319088"/>
            <a:chOff x="2288" y="3080"/>
            <a:chExt cx="3072" cy="201"/>
          </a:xfrm>
        </p:grpSpPr>
        <p:sp>
          <p:nvSpPr>
            <p:cNvPr id="12083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prstTxWarp prst="textNoShape">
                <a:avLst/>
              </a:prstTxWarp>
            </a:bodyPr>
            <a:lstStyle/>
            <a:p>
              <a:endParaRPr lang="es-MX"/>
            </a:p>
          </p:txBody>
        </p:sp>
        <p:sp>
          <p:nvSpPr>
            <p:cNvPr id="12083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prstTxWarp prst="textNoShape">
                <a:avLst/>
              </a:prstTxWarp>
            </a:bodyPr>
            <a:lstStyle/>
            <a:p>
              <a:endParaRPr lang="es-MX"/>
            </a:p>
          </p:txBody>
        </p:sp>
      </p:grpSp>
      <p:sp>
        <p:nvSpPr>
          <p:cNvPr id="120840" name="Rectangle 8"/>
          <p:cNvSpPr>
            <a:spLocks noGrp="1" noChangeArrowheads="1"/>
          </p:cNvSpPr>
          <p:nvPr>
            <p:ph type="subTitle" idx="1"/>
          </p:nvPr>
        </p:nvSpPr>
        <p:spPr>
          <a:xfrm>
            <a:off x="4673600" y="2927350"/>
            <a:ext cx="4013200" cy="1822450"/>
          </a:xfrm>
        </p:spPr>
        <p:txBody>
          <a:bodyPr anchor="b"/>
          <a:lstStyle>
            <a:lvl1pPr marL="0" indent="0">
              <a:buFont typeface="Wingdings" charset="2"/>
              <a:buNone/>
              <a:defRPr>
                <a:solidFill>
                  <a:schemeClr val="tx2"/>
                </a:solidFill>
              </a:defRPr>
            </a:lvl1pPr>
          </a:lstStyle>
          <a:p>
            <a:r>
              <a:rPr lang="es-MX"/>
              <a:t>Haga clic para modificar el estilo de subtítulo del patrón</a:t>
            </a:r>
          </a:p>
        </p:txBody>
      </p:sp>
      <p:sp>
        <p:nvSpPr>
          <p:cNvPr id="120841" name="Rectangle 9"/>
          <p:cNvSpPr>
            <a:spLocks noGrp="1" noChangeArrowheads="1"/>
          </p:cNvSpPr>
          <p:nvPr>
            <p:ph type="dt" sz="quarter" idx="2"/>
          </p:nvPr>
        </p:nvSpPr>
        <p:spPr/>
        <p:txBody>
          <a:bodyPr/>
          <a:lstStyle>
            <a:lvl1pPr>
              <a:defRPr>
                <a:solidFill>
                  <a:schemeClr val="bg1"/>
                </a:solidFill>
              </a:defRPr>
            </a:lvl1pPr>
          </a:lstStyle>
          <a:p>
            <a:endParaRPr lang="es-MX"/>
          </a:p>
        </p:txBody>
      </p:sp>
      <p:sp>
        <p:nvSpPr>
          <p:cNvPr id="120842" name="Rectangle 10"/>
          <p:cNvSpPr>
            <a:spLocks noGrp="1" noChangeArrowheads="1"/>
          </p:cNvSpPr>
          <p:nvPr>
            <p:ph type="ftr" sz="quarter" idx="3"/>
          </p:nvPr>
        </p:nvSpPr>
        <p:spPr/>
        <p:txBody>
          <a:bodyPr/>
          <a:lstStyle>
            <a:lvl1pPr algn="r">
              <a:defRPr/>
            </a:lvl1pPr>
          </a:lstStyle>
          <a:p>
            <a:endParaRPr lang="es-MX"/>
          </a:p>
        </p:txBody>
      </p:sp>
      <p:sp>
        <p:nvSpPr>
          <p:cNvPr id="120843" name="Rectangle 11"/>
          <p:cNvSpPr>
            <a:spLocks noGrp="1" noChangeArrowheads="1"/>
          </p:cNvSpPr>
          <p:nvPr>
            <p:ph type="sldNum" sz="quarter" idx="4"/>
          </p:nvPr>
        </p:nvSpPr>
        <p:spPr>
          <a:xfrm>
            <a:off x="76200" y="6248400"/>
            <a:ext cx="587375" cy="488950"/>
          </a:xfrm>
        </p:spPr>
        <p:txBody>
          <a:bodyPr anchorCtr="0"/>
          <a:lstStyle>
            <a:lvl1pPr>
              <a:defRPr/>
            </a:lvl1pPr>
          </a:lstStyle>
          <a:p>
            <a:fld id="{B054042C-5792-104B-B84D-7060CEC58071}" type="slidenum">
              <a:rPr lang="es-MX"/>
              <a:pPr/>
              <a:t>‹Nº›</a:t>
            </a:fld>
            <a:endParaRPr lang="es-MX"/>
          </a:p>
        </p:txBody>
      </p:sp>
      <p:sp>
        <p:nvSpPr>
          <p:cNvPr id="12084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MX"/>
              <a:t>Haga clic para cambiar el estilo de título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45105401-1C86-7243-96E0-0D543E3EF175}" type="slidenum">
              <a:rPr lang="es-MX"/>
              <a:pPr/>
              <a:t>‹Nº›</a:t>
            </a:fld>
            <a:endParaRPr lang="es-MX"/>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MX"/>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FCFD8A84-4CFE-1942-A590-0C5416723885}" type="slidenum">
              <a:rPr lang="es-MX"/>
              <a:pPr/>
              <a:t>‹Nº›</a:t>
            </a:fld>
            <a:endParaRPr lang="es-MX"/>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contenido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EBAE0BFE-77C5-FD4E-AD3A-03CC429C5B47}" type="slidenum">
              <a:rPr lang="es-MX"/>
              <a:pPr/>
              <a:t>‹Nº›</a:t>
            </a:fld>
            <a:endParaRPr lang="es-MX"/>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es-ES_tradnl" smtClean="0"/>
              <a:t>Clic para editar título</a:t>
            </a:r>
            <a:endParaRPr lang="es-MX"/>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7" name="Marcador de fecha 6"/>
          <p:cNvSpPr>
            <a:spLocks noGrp="1"/>
          </p:cNvSpPr>
          <p:nvPr>
            <p:ph type="dt" sz="half" idx="10"/>
          </p:nvPr>
        </p:nvSpPr>
        <p:spPr/>
        <p:txBody>
          <a:bodyPr/>
          <a:lstStyle>
            <a:lvl1pPr>
              <a:defRPr/>
            </a:lvl1pPr>
          </a:lstStyle>
          <a:p>
            <a:endParaRPr lang="es-MX"/>
          </a:p>
        </p:txBody>
      </p:sp>
      <p:sp>
        <p:nvSpPr>
          <p:cNvPr id="8" name="Marcador de pie de página 7"/>
          <p:cNvSpPr>
            <a:spLocks noGrp="1"/>
          </p:cNvSpPr>
          <p:nvPr>
            <p:ph type="ftr" sz="quarter" idx="11"/>
          </p:nvPr>
        </p:nvSpPr>
        <p:spPr/>
        <p:txBody>
          <a:bodyPr/>
          <a:lstStyle>
            <a:lvl1pPr>
              <a:defRPr/>
            </a:lvl1pPr>
          </a:lstStyle>
          <a:p>
            <a:endParaRPr lang="es-MX"/>
          </a:p>
        </p:txBody>
      </p:sp>
      <p:sp>
        <p:nvSpPr>
          <p:cNvPr id="9" name="Marcador de número de diapositiva 8"/>
          <p:cNvSpPr>
            <a:spLocks noGrp="1"/>
          </p:cNvSpPr>
          <p:nvPr>
            <p:ph type="sldNum" sz="quarter" idx="12"/>
          </p:nvPr>
        </p:nvSpPr>
        <p:spPr/>
        <p:txBody>
          <a:bodyPr/>
          <a:lstStyle>
            <a:lvl1pPr>
              <a:defRPr smtClean="0"/>
            </a:lvl1pPr>
          </a:lstStyle>
          <a:p>
            <a:fld id="{41138C5C-77E7-C545-AD31-B53C92379C25}" type="slidenum">
              <a:rPr lang="es-MX"/>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MX"/>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74388929-729C-2546-B9DA-3E937CD7A8DD}" type="slidenum">
              <a:rPr lang="es-MX"/>
              <a:pPr/>
              <a:t>‹Nº›</a:t>
            </a:fld>
            <a:endParaRPr lang="es-MX"/>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fecha 2"/>
          <p:cNvSpPr>
            <a:spLocks noGrp="1"/>
          </p:cNvSpPr>
          <p:nvPr>
            <p:ph type="dt" sz="half" idx="10"/>
          </p:nvPr>
        </p:nvSpPr>
        <p:spPr/>
        <p:txBody>
          <a:bodyPr/>
          <a:lstStyle>
            <a:lvl1pPr>
              <a:defRPr/>
            </a:lvl1pPr>
          </a:lstStyle>
          <a:p>
            <a:endParaRPr lang="es-MX"/>
          </a:p>
        </p:txBody>
      </p:sp>
      <p:sp>
        <p:nvSpPr>
          <p:cNvPr id="4" name="Marcador de pie de página 3"/>
          <p:cNvSpPr>
            <a:spLocks noGrp="1"/>
          </p:cNvSpPr>
          <p:nvPr>
            <p:ph type="ftr" sz="quarter" idx="11"/>
          </p:nvPr>
        </p:nvSpPr>
        <p:spPr/>
        <p:txBody>
          <a:bodyPr/>
          <a:lstStyle>
            <a:lvl1pPr>
              <a:defRPr/>
            </a:lvl1pPr>
          </a:lstStyle>
          <a:p>
            <a:endParaRPr lang="es-MX"/>
          </a:p>
        </p:txBody>
      </p:sp>
      <p:sp>
        <p:nvSpPr>
          <p:cNvPr id="5" name="Marcador de número de diapositiva 4"/>
          <p:cNvSpPr>
            <a:spLocks noGrp="1"/>
          </p:cNvSpPr>
          <p:nvPr>
            <p:ph type="sldNum" sz="quarter" idx="12"/>
          </p:nvPr>
        </p:nvSpPr>
        <p:spPr/>
        <p:txBody>
          <a:bodyPr/>
          <a:lstStyle>
            <a:lvl1pPr>
              <a:defRPr smtClean="0"/>
            </a:lvl1pPr>
          </a:lstStyle>
          <a:p>
            <a:fld id="{2F26128F-A9C5-5542-9838-5D32DDC77363}" type="slidenum">
              <a:rPr lang="es-MX"/>
              <a:pPr/>
              <a:t>‹Nº›</a:t>
            </a:fld>
            <a:endParaRPr lang="es-MX"/>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MX"/>
          </a:p>
        </p:txBody>
      </p:sp>
      <p:sp>
        <p:nvSpPr>
          <p:cNvPr id="3" name="Marcador de pie de página 2"/>
          <p:cNvSpPr>
            <a:spLocks noGrp="1"/>
          </p:cNvSpPr>
          <p:nvPr>
            <p:ph type="ftr" sz="quarter" idx="11"/>
          </p:nvPr>
        </p:nvSpPr>
        <p:spPr/>
        <p:txBody>
          <a:bodyPr/>
          <a:lstStyle>
            <a:lvl1pPr>
              <a:defRPr/>
            </a:lvl1pPr>
          </a:lstStyle>
          <a:p>
            <a:endParaRPr lang="es-MX"/>
          </a:p>
        </p:txBody>
      </p:sp>
      <p:sp>
        <p:nvSpPr>
          <p:cNvPr id="4" name="Marcador de número de diapositiva 3"/>
          <p:cNvSpPr>
            <a:spLocks noGrp="1"/>
          </p:cNvSpPr>
          <p:nvPr>
            <p:ph type="sldNum" sz="quarter" idx="12"/>
          </p:nvPr>
        </p:nvSpPr>
        <p:spPr/>
        <p:txBody>
          <a:bodyPr/>
          <a:lstStyle>
            <a:lvl1pPr>
              <a:defRPr smtClean="0"/>
            </a:lvl1pPr>
          </a:lstStyle>
          <a:p>
            <a:fld id="{A2270889-D3B9-5A40-8179-B9E46160AE15}" type="slidenum">
              <a:rPr lang="es-MX"/>
              <a:pPr/>
              <a:t>‹Nº›</a:t>
            </a:fld>
            <a:endParaRPr lang="es-MX"/>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lstStyle>
            <a:lvl1pPr algn="l">
              <a:defRPr sz="2000" b="1"/>
            </a:lvl1pPr>
          </a:lstStyle>
          <a:p>
            <a:r>
              <a:rPr lang="es-ES_tradnl" smtClean="0"/>
              <a:t>Clic para editar título</a:t>
            </a:r>
            <a:endParaRPr lang="es-MX"/>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6E14F190-DC50-3340-A978-5A4A418EEC20}" type="slidenum">
              <a:rPr lang="es-MX"/>
              <a:pPr/>
              <a:t>‹Nº›</a:t>
            </a:fld>
            <a:endParaRPr lang="es-MX"/>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lstStyle>
            <a:lvl1pPr algn="l">
              <a:defRPr sz="2000" b="1"/>
            </a:lvl1pPr>
          </a:lstStyle>
          <a:p>
            <a:r>
              <a:rPr lang="es-ES_tradnl" smtClean="0"/>
              <a:t>Clic para editar título</a:t>
            </a:r>
            <a:endParaRPr lang="es-MX"/>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66146582-4D85-E543-8C64-2B9F47EBC82A}" type="slidenum">
              <a:rPr lang="es-MX"/>
              <a:pPr/>
              <a:t>‹Nº›</a:t>
            </a:fld>
            <a:endParaRPr lang="es-MX"/>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079AB089-E4D1-2047-9CCD-9B59D0FDF49C}" type="slidenum">
              <a:rPr lang="es-MX"/>
              <a:pPr/>
              <a:t>‹Nº›</a:t>
            </a:fld>
            <a:endParaRPr lang="es-MX"/>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05600" y="762000"/>
            <a:ext cx="1981200" cy="5324475"/>
          </a:xfrm>
        </p:spPr>
        <p:txBody>
          <a:bodyPr vert="eaVert"/>
          <a:lstStyle/>
          <a:p>
            <a:r>
              <a:rPr lang="es-ES_tradnl" smtClean="0"/>
              <a:t>Clic para editar título</a:t>
            </a:r>
            <a:endParaRPr lang="es-MX"/>
          </a:p>
        </p:txBody>
      </p:sp>
      <p:sp>
        <p:nvSpPr>
          <p:cNvPr id="3" name="Marcador de texto vertical 2"/>
          <p:cNvSpPr>
            <a:spLocks noGrp="1"/>
          </p:cNvSpPr>
          <p:nvPr>
            <p:ph type="body" orient="vert" idx="1"/>
          </p:nvPr>
        </p:nvSpPr>
        <p:spPr>
          <a:xfrm>
            <a:off x="762000" y="762000"/>
            <a:ext cx="5791200" cy="532447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5A91C9B4-66AD-A941-8AA8-386940C1A56F}" type="slidenum">
              <a:rPr lang="es-MX"/>
              <a:pPr/>
              <a:t>‹Nº›</a:t>
            </a:fld>
            <a:endParaRPr lang="es-MX"/>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762000" y="762000"/>
            <a:ext cx="7924800" cy="532447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3" name="Marcador de fecha 2"/>
          <p:cNvSpPr>
            <a:spLocks noGrp="1"/>
          </p:cNvSpPr>
          <p:nvPr>
            <p:ph type="dt" sz="half" idx="10"/>
          </p:nvPr>
        </p:nvSpPr>
        <p:spPr>
          <a:xfrm>
            <a:off x="2438400" y="6248400"/>
            <a:ext cx="2130425" cy="474663"/>
          </a:xfrm>
        </p:spPr>
        <p:txBody>
          <a:bodyPr/>
          <a:lstStyle>
            <a:lvl1pPr>
              <a:defRPr/>
            </a:lvl1pPr>
          </a:lstStyle>
          <a:p>
            <a:endParaRPr lang="es-MX"/>
          </a:p>
        </p:txBody>
      </p:sp>
      <p:sp>
        <p:nvSpPr>
          <p:cNvPr id="4" name="Marcador de pie de página 3"/>
          <p:cNvSpPr>
            <a:spLocks noGrp="1"/>
          </p:cNvSpPr>
          <p:nvPr>
            <p:ph type="ftr" sz="quarter" idx="11"/>
          </p:nvPr>
        </p:nvSpPr>
        <p:spPr>
          <a:xfrm>
            <a:off x="5791200" y="6248400"/>
            <a:ext cx="2897188" cy="474663"/>
          </a:xfrm>
        </p:spPr>
        <p:txBody>
          <a:bodyPr/>
          <a:lstStyle>
            <a:lvl1pPr>
              <a:defRPr/>
            </a:lvl1pPr>
          </a:lstStyle>
          <a:p>
            <a:endParaRPr lang="es-MX"/>
          </a:p>
        </p:txBody>
      </p:sp>
      <p:sp>
        <p:nvSpPr>
          <p:cNvPr id="5" name="Marcador de número de diapositiva 4"/>
          <p:cNvSpPr>
            <a:spLocks noGrp="1"/>
          </p:cNvSpPr>
          <p:nvPr>
            <p:ph type="sldNum" sz="quarter" idx="12"/>
          </p:nvPr>
        </p:nvSpPr>
        <p:spPr>
          <a:xfrm>
            <a:off x="84138" y="6242050"/>
            <a:ext cx="587375" cy="488950"/>
          </a:xfrm>
        </p:spPr>
        <p:txBody>
          <a:bodyPr/>
          <a:lstStyle>
            <a:lvl1pPr>
              <a:defRPr smtClean="0"/>
            </a:lvl1pPr>
          </a:lstStyle>
          <a:p>
            <a:fld id="{CE3B8753-91D2-3E43-B2C9-B75E434E549B}" type="slidenum">
              <a:rPr lang="es-MX"/>
              <a:pPr/>
              <a:t>‹Nº›</a:t>
            </a:fld>
            <a:endParaRPr lang="es-MX"/>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MX"/>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E903184A-4C19-7F49-9DB3-8AC347510750}" type="slidenum">
              <a:rPr lang="es-MX"/>
              <a:pPr/>
              <a:t>‹Nº›</a:t>
            </a:fld>
            <a:endParaRPr lang="es-MX"/>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459D2EFB-D229-494F-9F8C-D32DAD83C2C1}" type="slidenum">
              <a:rPr lang="es-MX"/>
              <a:pPr/>
              <a:t>‹Nº›</a:t>
            </a:fld>
            <a:endParaRPr lang="es-MX"/>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MX"/>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06D5A35E-3CCA-6449-9516-1CAC540E4C2B}" type="slidenum">
              <a:rPr lang="es-MX"/>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contenido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0C622885-AE95-0B43-9BC9-4F2CC6363F92}" type="slidenum">
              <a:rPr lang="es-MX"/>
              <a:pPr/>
              <a:t>‹Nº›</a:t>
            </a:fld>
            <a:endParaRPr lang="es-MX"/>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4FBFFC01-D327-E04A-B334-CD5D157F9DD2}" type="slidenum">
              <a:rPr lang="es-MX"/>
              <a:pPr/>
              <a:t>‹Nº›</a:t>
            </a:fld>
            <a:endParaRPr lang="es-MX"/>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MX"/>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7" name="Marcador de fecha 6"/>
          <p:cNvSpPr>
            <a:spLocks noGrp="1"/>
          </p:cNvSpPr>
          <p:nvPr>
            <p:ph type="dt" sz="half" idx="10"/>
          </p:nvPr>
        </p:nvSpPr>
        <p:spPr/>
        <p:txBody>
          <a:bodyPr/>
          <a:lstStyle>
            <a:lvl1pPr>
              <a:defRPr/>
            </a:lvl1pPr>
          </a:lstStyle>
          <a:p>
            <a:endParaRPr lang="es-MX"/>
          </a:p>
        </p:txBody>
      </p:sp>
      <p:sp>
        <p:nvSpPr>
          <p:cNvPr id="8" name="Marcador de pie de página 7"/>
          <p:cNvSpPr>
            <a:spLocks noGrp="1"/>
          </p:cNvSpPr>
          <p:nvPr>
            <p:ph type="ftr" sz="quarter" idx="11"/>
          </p:nvPr>
        </p:nvSpPr>
        <p:spPr/>
        <p:txBody>
          <a:bodyPr/>
          <a:lstStyle>
            <a:lvl1pPr>
              <a:defRPr/>
            </a:lvl1pPr>
          </a:lstStyle>
          <a:p>
            <a:endParaRPr lang="es-MX"/>
          </a:p>
        </p:txBody>
      </p:sp>
      <p:sp>
        <p:nvSpPr>
          <p:cNvPr id="9" name="Marcador de número de diapositiva 8"/>
          <p:cNvSpPr>
            <a:spLocks noGrp="1"/>
          </p:cNvSpPr>
          <p:nvPr>
            <p:ph type="sldNum" sz="quarter" idx="12"/>
          </p:nvPr>
        </p:nvSpPr>
        <p:spPr/>
        <p:txBody>
          <a:bodyPr/>
          <a:lstStyle>
            <a:lvl1pPr>
              <a:defRPr smtClean="0"/>
            </a:lvl1pPr>
          </a:lstStyle>
          <a:p>
            <a:fld id="{3CBEA49A-0CCF-2A44-8D9D-C3043E850595}" type="slidenum">
              <a:rPr lang="es-MX"/>
              <a:pPr/>
              <a:t>‹Nº›</a:t>
            </a:fld>
            <a:endParaRPr lang="es-MX"/>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fecha 2"/>
          <p:cNvSpPr>
            <a:spLocks noGrp="1"/>
          </p:cNvSpPr>
          <p:nvPr>
            <p:ph type="dt" sz="half" idx="10"/>
          </p:nvPr>
        </p:nvSpPr>
        <p:spPr/>
        <p:txBody>
          <a:bodyPr/>
          <a:lstStyle>
            <a:lvl1pPr>
              <a:defRPr/>
            </a:lvl1pPr>
          </a:lstStyle>
          <a:p>
            <a:endParaRPr lang="es-MX"/>
          </a:p>
        </p:txBody>
      </p:sp>
      <p:sp>
        <p:nvSpPr>
          <p:cNvPr id="4" name="Marcador de pie de página 3"/>
          <p:cNvSpPr>
            <a:spLocks noGrp="1"/>
          </p:cNvSpPr>
          <p:nvPr>
            <p:ph type="ftr" sz="quarter" idx="11"/>
          </p:nvPr>
        </p:nvSpPr>
        <p:spPr/>
        <p:txBody>
          <a:bodyPr/>
          <a:lstStyle>
            <a:lvl1pPr>
              <a:defRPr/>
            </a:lvl1pPr>
          </a:lstStyle>
          <a:p>
            <a:endParaRPr lang="es-MX"/>
          </a:p>
        </p:txBody>
      </p:sp>
      <p:sp>
        <p:nvSpPr>
          <p:cNvPr id="5" name="Marcador de número de diapositiva 4"/>
          <p:cNvSpPr>
            <a:spLocks noGrp="1"/>
          </p:cNvSpPr>
          <p:nvPr>
            <p:ph type="sldNum" sz="quarter" idx="12"/>
          </p:nvPr>
        </p:nvSpPr>
        <p:spPr/>
        <p:txBody>
          <a:bodyPr/>
          <a:lstStyle>
            <a:lvl1pPr>
              <a:defRPr smtClean="0"/>
            </a:lvl1pPr>
          </a:lstStyle>
          <a:p>
            <a:fld id="{29AB5086-668D-F44A-A354-3F82827ACC91}" type="slidenum">
              <a:rPr lang="es-MX"/>
              <a:pPr/>
              <a:t>‹Nº›</a:t>
            </a:fld>
            <a:endParaRPr lang="es-MX"/>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MX"/>
          </a:p>
        </p:txBody>
      </p:sp>
      <p:sp>
        <p:nvSpPr>
          <p:cNvPr id="3" name="Marcador de pie de página 2"/>
          <p:cNvSpPr>
            <a:spLocks noGrp="1"/>
          </p:cNvSpPr>
          <p:nvPr>
            <p:ph type="ftr" sz="quarter" idx="11"/>
          </p:nvPr>
        </p:nvSpPr>
        <p:spPr/>
        <p:txBody>
          <a:bodyPr/>
          <a:lstStyle>
            <a:lvl1pPr>
              <a:defRPr/>
            </a:lvl1pPr>
          </a:lstStyle>
          <a:p>
            <a:endParaRPr lang="es-MX"/>
          </a:p>
        </p:txBody>
      </p:sp>
      <p:sp>
        <p:nvSpPr>
          <p:cNvPr id="4" name="Marcador de número de diapositiva 3"/>
          <p:cNvSpPr>
            <a:spLocks noGrp="1"/>
          </p:cNvSpPr>
          <p:nvPr>
            <p:ph type="sldNum" sz="quarter" idx="12"/>
          </p:nvPr>
        </p:nvSpPr>
        <p:spPr/>
        <p:txBody>
          <a:bodyPr/>
          <a:lstStyle>
            <a:lvl1pPr>
              <a:defRPr smtClean="0"/>
            </a:lvl1pPr>
          </a:lstStyle>
          <a:p>
            <a:fld id="{E81731C1-D093-A440-854A-8A1497AA1F72}" type="slidenum">
              <a:rPr lang="es-MX"/>
              <a:pPr/>
              <a:t>‹Nº›</a:t>
            </a:fld>
            <a:endParaRPr lang="es-MX"/>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MX"/>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47541853-2229-764A-8443-8F1A53661CE6}" type="slidenum">
              <a:rPr lang="es-MX"/>
              <a:pPr/>
              <a:t>‹Nº›</a:t>
            </a:fld>
            <a:endParaRPr lang="es-MX"/>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MX"/>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71FB0CDF-3B5D-3D4A-B7C6-518F8CD3C916}" type="slidenum">
              <a:rPr lang="es-MX"/>
              <a:pPr/>
              <a:t>‹Nº›</a:t>
            </a:fld>
            <a:endParaRPr lang="es-MX"/>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F4AC2EF3-40CA-B341-9EA2-2ECD780CF60A}" type="slidenum">
              <a:rPr lang="es-MX"/>
              <a:pPr/>
              <a:t>‹Nº›</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MX"/>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fecha 3"/>
          <p:cNvSpPr>
            <a:spLocks noGrp="1"/>
          </p:cNvSpPr>
          <p:nvPr>
            <p:ph type="dt" sz="half" idx="10"/>
          </p:nvPr>
        </p:nvSpPr>
        <p:spPr/>
        <p:txBody>
          <a:bodyPr/>
          <a:lstStyle>
            <a:lvl1pPr>
              <a:defRPr/>
            </a:lvl1pPr>
          </a:lstStyle>
          <a:p>
            <a:endParaRPr lang="es-MX"/>
          </a:p>
        </p:txBody>
      </p:sp>
      <p:sp>
        <p:nvSpPr>
          <p:cNvPr id="5" name="Marcador de pie de página 4"/>
          <p:cNvSpPr>
            <a:spLocks noGrp="1"/>
          </p:cNvSpPr>
          <p:nvPr>
            <p:ph type="ftr" sz="quarter" idx="11"/>
          </p:nvPr>
        </p:nvSpPr>
        <p:spPr/>
        <p:txBody>
          <a:bodyPr/>
          <a:lstStyle>
            <a:lvl1pPr>
              <a:defRPr/>
            </a:lvl1pPr>
          </a:lstStyle>
          <a:p>
            <a:endParaRPr lang="es-MX"/>
          </a:p>
        </p:txBody>
      </p:sp>
      <p:sp>
        <p:nvSpPr>
          <p:cNvPr id="6" name="Marcador de número de diapositiva 5"/>
          <p:cNvSpPr>
            <a:spLocks noGrp="1"/>
          </p:cNvSpPr>
          <p:nvPr>
            <p:ph type="sldNum" sz="quarter" idx="12"/>
          </p:nvPr>
        </p:nvSpPr>
        <p:spPr/>
        <p:txBody>
          <a:bodyPr/>
          <a:lstStyle>
            <a:lvl1pPr>
              <a:defRPr smtClean="0"/>
            </a:lvl1pPr>
          </a:lstStyle>
          <a:p>
            <a:fld id="{C879D8F5-5928-7648-91CA-5CA1E42CCAA6}" type="slidenum">
              <a:rPr lang="es-MX"/>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es-ES_tradnl" smtClean="0"/>
              <a:t>Clic para editar título</a:t>
            </a:r>
            <a:endParaRPr lang="es-MX"/>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7" name="Marcador de fecha 6"/>
          <p:cNvSpPr>
            <a:spLocks noGrp="1"/>
          </p:cNvSpPr>
          <p:nvPr>
            <p:ph type="dt" sz="half" idx="10"/>
          </p:nvPr>
        </p:nvSpPr>
        <p:spPr/>
        <p:txBody>
          <a:bodyPr/>
          <a:lstStyle>
            <a:lvl1pPr>
              <a:defRPr/>
            </a:lvl1pPr>
          </a:lstStyle>
          <a:p>
            <a:endParaRPr lang="es-MX"/>
          </a:p>
        </p:txBody>
      </p:sp>
      <p:sp>
        <p:nvSpPr>
          <p:cNvPr id="8" name="Marcador de pie de página 7"/>
          <p:cNvSpPr>
            <a:spLocks noGrp="1"/>
          </p:cNvSpPr>
          <p:nvPr>
            <p:ph type="ftr" sz="quarter" idx="11"/>
          </p:nvPr>
        </p:nvSpPr>
        <p:spPr/>
        <p:txBody>
          <a:bodyPr/>
          <a:lstStyle>
            <a:lvl1pPr>
              <a:defRPr/>
            </a:lvl1pPr>
          </a:lstStyle>
          <a:p>
            <a:endParaRPr lang="es-MX"/>
          </a:p>
        </p:txBody>
      </p:sp>
      <p:sp>
        <p:nvSpPr>
          <p:cNvPr id="9" name="Marcador de número de diapositiva 8"/>
          <p:cNvSpPr>
            <a:spLocks noGrp="1"/>
          </p:cNvSpPr>
          <p:nvPr>
            <p:ph type="sldNum" sz="quarter" idx="12"/>
          </p:nvPr>
        </p:nvSpPr>
        <p:spPr/>
        <p:txBody>
          <a:bodyPr/>
          <a:lstStyle>
            <a:lvl1pPr>
              <a:defRPr smtClean="0"/>
            </a:lvl1pPr>
          </a:lstStyle>
          <a:p>
            <a:fld id="{F75692BF-3C4C-4A42-9EB1-72A7C34E1A36}" type="slidenum">
              <a:rPr lang="es-MX"/>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MX"/>
          </a:p>
        </p:txBody>
      </p:sp>
      <p:sp>
        <p:nvSpPr>
          <p:cNvPr id="3" name="Marcador de fecha 2"/>
          <p:cNvSpPr>
            <a:spLocks noGrp="1"/>
          </p:cNvSpPr>
          <p:nvPr>
            <p:ph type="dt" sz="half" idx="10"/>
          </p:nvPr>
        </p:nvSpPr>
        <p:spPr/>
        <p:txBody>
          <a:bodyPr/>
          <a:lstStyle>
            <a:lvl1pPr>
              <a:defRPr/>
            </a:lvl1pPr>
          </a:lstStyle>
          <a:p>
            <a:endParaRPr lang="es-MX"/>
          </a:p>
        </p:txBody>
      </p:sp>
      <p:sp>
        <p:nvSpPr>
          <p:cNvPr id="4" name="Marcador de pie de página 3"/>
          <p:cNvSpPr>
            <a:spLocks noGrp="1"/>
          </p:cNvSpPr>
          <p:nvPr>
            <p:ph type="ftr" sz="quarter" idx="11"/>
          </p:nvPr>
        </p:nvSpPr>
        <p:spPr/>
        <p:txBody>
          <a:bodyPr/>
          <a:lstStyle>
            <a:lvl1pPr>
              <a:defRPr/>
            </a:lvl1pPr>
          </a:lstStyle>
          <a:p>
            <a:endParaRPr lang="es-MX"/>
          </a:p>
        </p:txBody>
      </p:sp>
      <p:sp>
        <p:nvSpPr>
          <p:cNvPr id="5" name="Marcador de número de diapositiva 4"/>
          <p:cNvSpPr>
            <a:spLocks noGrp="1"/>
          </p:cNvSpPr>
          <p:nvPr>
            <p:ph type="sldNum" sz="quarter" idx="12"/>
          </p:nvPr>
        </p:nvSpPr>
        <p:spPr/>
        <p:txBody>
          <a:bodyPr/>
          <a:lstStyle>
            <a:lvl1pPr>
              <a:defRPr smtClean="0"/>
            </a:lvl1pPr>
          </a:lstStyle>
          <a:p>
            <a:fld id="{96A4C2A8-BF92-AB47-9F02-DCCB9FA3B6DD}" type="slidenum">
              <a:rPr lang="es-MX"/>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MX"/>
          </a:p>
        </p:txBody>
      </p:sp>
      <p:sp>
        <p:nvSpPr>
          <p:cNvPr id="3" name="Marcador de pie de página 2"/>
          <p:cNvSpPr>
            <a:spLocks noGrp="1"/>
          </p:cNvSpPr>
          <p:nvPr>
            <p:ph type="ftr" sz="quarter" idx="11"/>
          </p:nvPr>
        </p:nvSpPr>
        <p:spPr/>
        <p:txBody>
          <a:bodyPr/>
          <a:lstStyle>
            <a:lvl1pPr>
              <a:defRPr/>
            </a:lvl1pPr>
          </a:lstStyle>
          <a:p>
            <a:endParaRPr lang="es-MX"/>
          </a:p>
        </p:txBody>
      </p:sp>
      <p:sp>
        <p:nvSpPr>
          <p:cNvPr id="4" name="Marcador de número de diapositiva 3"/>
          <p:cNvSpPr>
            <a:spLocks noGrp="1"/>
          </p:cNvSpPr>
          <p:nvPr>
            <p:ph type="sldNum" sz="quarter" idx="12"/>
          </p:nvPr>
        </p:nvSpPr>
        <p:spPr/>
        <p:txBody>
          <a:bodyPr/>
          <a:lstStyle>
            <a:lvl1pPr>
              <a:defRPr smtClean="0"/>
            </a:lvl1pPr>
          </a:lstStyle>
          <a:p>
            <a:fld id="{82C9B09E-3620-604F-BA40-8D842B05CA8D}" type="slidenum">
              <a:rPr lang="es-MX"/>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lstStyle>
            <a:lvl1pPr algn="l">
              <a:defRPr sz="2000" b="1"/>
            </a:lvl1pPr>
          </a:lstStyle>
          <a:p>
            <a:r>
              <a:rPr lang="es-ES_tradnl" smtClean="0"/>
              <a:t>Clic para editar título</a:t>
            </a:r>
            <a:endParaRPr lang="es-MX"/>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MX"/>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58F3A42E-83CB-D042-A566-B642494F0406}" type="slidenum">
              <a:rPr lang="es-MX"/>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lstStyle>
            <a:lvl1pPr algn="l">
              <a:defRPr sz="2000" b="1"/>
            </a:lvl1pPr>
          </a:lstStyle>
          <a:p>
            <a:r>
              <a:rPr lang="es-ES_tradnl" smtClean="0"/>
              <a:t>Clic para editar título</a:t>
            </a:r>
            <a:endParaRPr lang="es-MX"/>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MX"/>
          </a:p>
        </p:txBody>
      </p:sp>
      <p:sp>
        <p:nvSpPr>
          <p:cNvPr id="6" name="Marcador de pie de página 5"/>
          <p:cNvSpPr>
            <a:spLocks noGrp="1"/>
          </p:cNvSpPr>
          <p:nvPr>
            <p:ph type="ftr" sz="quarter" idx="11"/>
          </p:nvPr>
        </p:nvSpPr>
        <p:spPr/>
        <p:txBody>
          <a:bodyPr/>
          <a:lstStyle>
            <a:lvl1pPr>
              <a:defRPr/>
            </a:lvl1pPr>
          </a:lstStyle>
          <a:p>
            <a:endParaRPr lang="es-MX"/>
          </a:p>
        </p:txBody>
      </p:sp>
      <p:sp>
        <p:nvSpPr>
          <p:cNvPr id="7" name="Marcador de número de diapositiva 6"/>
          <p:cNvSpPr>
            <a:spLocks noGrp="1"/>
          </p:cNvSpPr>
          <p:nvPr>
            <p:ph type="sldNum" sz="quarter" idx="12"/>
          </p:nvPr>
        </p:nvSpPr>
        <p:spPr/>
        <p:txBody>
          <a:bodyPr/>
          <a:lstStyle>
            <a:lvl1pPr>
              <a:defRPr smtClean="0"/>
            </a:lvl1pPr>
          </a:lstStyle>
          <a:p>
            <a:fld id="{6269E60D-3AB0-FB4D-95F7-0D4865C70B57}" type="slidenum">
              <a:rPr lang="es-MX"/>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MX"/>
              <a:t>Haga clic para cambiar el estilo de título	</a:t>
            </a:r>
          </a:p>
        </p:txBody>
      </p:sp>
      <p:sp>
        <p:nvSpPr>
          <p:cNvPr id="44035"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4036"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prstTxWarp prst="textNoShape">
              <a:avLst/>
            </a:prstTxWarp>
          </a:bodyPr>
          <a:lstStyle/>
          <a:p>
            <a:endParaRPr lang="es-MX">
              <a:latin typeface="Times New Roman" charset="0"/>
            </a:endParaRPr>
          </a:p>
        </p:txBody>
      </p:sp>
      <p:sp>
        <p:nvSpPr>
          <p:cNvPr id="44037"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prstTxWarp prst="textNoShape">
              <a:avLst/>
            </a:prstTxWarp>
          </a:bodyPr>
          <a:lstStyle/>
          <a:p>
            <a:endParaRPr lang="es-MX"/>
          </a:p>
        </p:txBody>
      </p:sp>
      <p:sp>
        <p:nvSpPr>
          <p:cNvPr id="44038"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es-MX"/>
          </a:p>
        </p:txBody>
      </p:sp>
      <p:sp>
        <p:nvSpPr>
          <p:cNvPr id="44039"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s-MX"/>
          </a:p>
        </p:txBody>
      </p:sp>
      <p:sp>
        <p:nvSpPr>
          <p:cNvPr id="44040"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7AF1F31E-6582-EE41-B79F-DEE3B4E0CF06}" type="slidenum">
              <a:rPr lang="es-MX"/>
              <a:pPr/>
              <a:t>‹Nº›</a:t>
            </a:fld>
            <a:endParaRPr lang="es-MX"/>
          </a:p>
        </p:txBody>
      </p:sp>
    </p:spTree>
  </p:cSld>
  <p:clrMap bg1="lt1" tx1="dk1" bg2="lt2" tx2="dk2" accent1="accent1" accent2="accent2" accent3="accent3" accent4="accent4" accent5="accent5" accent6="accent6" hlink="hlink" folHlink="folHlink"/>
  <p:sldLayoutIdLst>
    <p:sldLayoutId id="2147483650"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713" r:id="rId12"/>
  </p:sldLayoutIdLst>
  <p:timing>
    <p:tnLst>
      <p:par>
        <p:cTn id="1" dur="indefinite" restart="never" nodeType="tmRoot"/>
      </p:par>
    </p:tnLst>
  </p:timing>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Verdana" charset="0"/>
        </a:defRPr>
      </a:lvl2pPr>
      <a:lvl3pPr algn="l" rtl="0" fontAlgn="base">
        <a:spcBef>
          <a:spcPct val="0"/>
        </a:spcBef>
        <a:spcAft>
          <a:spcPct val="0"/>
        </a:spcAft>
        <a:defRPr sz="3800">
          <a:solidFill>
            <a:schemeClr val="tx2"/>
          </a:solidFill>
          <a:latin typeface="Verdana" charset="0"/>
        </a:defRPr>
      </a:lvl3pPr>
      <a:lvl4pPr algn="l" rtl="0" fontAlgn="base">
        <a:spcBef>
          <a:spcPct val="0"/>
        </a:spcBef>
        <a:spcAft>
          <a:spcPct val="0"/>
        </a:spcAft>
        <a:defRPr sz="3800">
          <a:solidFill>
            <a:schemeClr val="tx2"/>
          </a:solidFill>
          <a:latin typeface="Verdana" charset="0"/>
        </a:defRPr>
      </a:lvl4pPr>
      <a:lvl5pPr algn="l" rtl="0" fontAlgn="base">
        <a:spcBef>
          <a:spcPct val="0"/>
        </a:spcBef>
        <a:spcAft>
          <a:spcPct val="0"/>
        </a:spcAft>
        <a:defRPr sz="3800">
          <a:solidFill>
            <a:schemeClr val="tx2"/>
          </a:solidFill>
          <a:latin typeface="Verdana" charset="0"/>
        </a:defRPr>
      </a:lvl5pPr>
      <a:lvl6pPr marL="457200" algn="l" rtl="0" fontAlgn="base">
        <a:spcBef>
          <a:spcPct val="0"/>
        </a:spcBef>
        <a:spcAft>
          <a:spcPct val="0"/>
        </a:spcAft>
        <a:defRPr sz="3800">
          <a:solidFill>
            <a:schemeClr val="tx2"/>
          </a:solidFill>
          <a:latin typeface="Verdana" charset="0"/>
        </a:defRPr>
      </a:lvl6pPr>
      <a:lvl7pPr marL="914400" algn="l" rtl="0" fontAlgn="base">
        <a:spcBef>
          <a:spcPct val="0"/>
        </a:spcBef>
        <a:spcAft>
          <a:spcPct val="0"/>
        </a:spcAft>
        <a:defRPr sz="3800">
          <a:solidFill>
            <a:schemeClr val="tx2"/>
          </a:solidFill>
          <a:latin typeface="Verdana" charset="0"/>
        </a:defRPr>
      </a:lvl7pPr>
      <a:lvl8pPr marL="1371600" algn="l" rtl="0" fontAlgn="base">
        <a:spcBef>
          <a:spcPct val="0"/>
        </a:spcBef>
        <a:spcAft>
          <a:spcPct val="0"/>
        </a:spcAft>
        <a:defRPr sz="3800">
          <a:solidFill>
            <a:schemeClr val="tx2"/>
          </a:solidFill>
          <a:latin typeface="Verdana" charset="0"/>
        </a:defRPr>
      </a:lvl8pPr>
      <a:lvl9pPr marL="1828800" algn="l" rtl="0" fontAlgn="base">
        <a:spcBef>
          <a:spcPct val="0"/>
        </a:spcBef>
        <a:spcAft>
          <a:spcPct val="0"/>
        </a:spcAft>
        <a:defRPr sz="3800">
          <a:solidFill>
            <a:schemeClr val="tx2"/>
          </a:solidFill>
          <a:latin typeface="Verdana" charset="0"/>
        </a:defRPr>
      </a:lvl9pPr>
    </p:titleStyle>
    <p:bodyStyle>
      <a:lvl1pPr marL="469900" indent="-469900" algn="l" rtl="0" fontAlgn="base">
        <a:spcBef>
          <a:spcPct val="20000"/>
        </a:spcBef>
        <a:spcAft>
          <a:spcPct val="0"/>
        </a:spcAft>
        <a:buClr>
          <a:schemeClr val="accent2"/>
        </a:buClr>
        <a:buFont typeface="Wingdings" charset="2"/>
        <a:buChar char="o"/>
        <a:defRPr sz="30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charset="2"/>
        <a:buChar char="n"/>
        <a:defRPr sz="2600">
          <a:solidFill>
            <a:schemeClr val="tx1"/>
          </a:solidFill>
          <a:latin typeface="+mn-lt"/>
          <a:ea typeface="ＭＳ Ｐゴシック" charset="-128"/>
        </a:defRPr>
      </a:lvl2pPr>
      <a:lvl3pPr marL="1304925" indent="-395288" algn="l" rtl="0" fontAlgn="base">
        <a:spcBef>
          <a:spcPct val="20000"/>
        </a:spcBef>
        <a:spcAft>
          <a:spcPct val="0"/>
        </a:spcAft>
        <a:buClr>
          <a:schemeClr val="accent2"/>
        </a:buClr>
        <a:buFont typeface="Wingdings" charset="2"/>
        <a:buChar char="o"/>
        <a:defRPr sz="2300">
          <a:solidFill>
            <a:schemeClr val="tx1"/>
          </a:solidFill>
          <a:latin typeface="+mn-lt"/>
          <a:ea typeface="ＭＳ Ｐゴシック" charset="-128"/>
        </a:defRPr>
      </a:lvl3pPr>
      <a:lvl4pPr marL="1693863" indent="-387350" algn="l" rtl="0" fontAlgn="base">
        <a:spcBef>
          <a:spcPct val="20000"/>
        </a:spcBef>
        <a:spcAft>
          <a:spcPct val="0"/>
        </a:spcAft>
        <a:buClr>
          <a:schemeClr val="accent2"/>
        </a:buClr>
        <a:buFont typeface="Wingdings" charset="2"/>
        <a:buChar char="n"/>
        <a:defRPr sz="2000">
          <a:solidFill>
            <a:schemeClr val="tx1"/>
          </a:solidFill>
          <a:latin typeface="+mn-lt"/>
          <a:ea typeface="ＭＳ Ｐゴシック" charset="-128"/>
        </a:defRPr>
      </a:lvl4pPr>
      <a:lvl5pPr marL="20939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5pPr>
      <a:lvl6pPr marL="25511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6pPr>
      <a:lvl7pPr marL="30083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7pPr>
      <a:lvl8pPr marL="34655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8pPr>
      <a:lvl9pPr marL="39227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3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prstTxWarp prst="textNoShape">
              <a:avLst/>
            </a:prstTxWarp>
          </a:bodyPr>
          <a:lstStyle/>
          <a:p>
            <a:pPr algn="ctr"/>
            <a:endParaRPr kumimoji="1" lang="es-MX">
              <a:latin typeface="Tahoma" charset="0"/>
            </a:endParaRPr>
          </a:p>
        </p:txBody>
      </p:sp>
      <p:sp>
        <p:nvSpPr>
          <p:cNvPr id="9114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MX"/>
              <a:t>Haga clic para cambiar el estilo de título	</a:t>
            </a:r>
          </a:p>
        </p:txBody>
      </p:sp>
      <p:sp>
        <p:nvSpPr>
          <p:cNvPr id="9114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9114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defRPr>
            </a:lvl1pPr>
          </a:lstStyle>
          <a:p>
            <a:endParaRPr lang="es-MX"/>
          </a:p>
        </p:txBody>
      </p:sp>
      <p:sp>
        <p:nvSpPr>
          <p:cNvPr id="9114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mn-lt"/>
              </a:defRPr>
            </a:lvl1pPr>
          </a:lstStyle>
          <a:p>
            <a:endParaRPr lang="es-MX"/>
          </a:p>
        </p:txBody>
      </p:sp>
      <p:sp>
        <p:nvSpPr>
          <p:cNvPr id="9114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732EC7C9-C92D-CF43-9711-E68E321E76DF}" type="slidenum">
              <a:rPr lang="es-MX"/>
              <a:pPr/>
              <a:t>‹Nº›</a:t>
            </a:fld>
            <a:endParaRPr lang="es-MX"/>
          </a:p>
        </p:txBody>
      </p:sp>
    </p:spTree>
  </p:cSld>
  <p:clrMap bg1="lt1" tx1="dk1" bg2="lt2" tx2="dk2" accent1="accent1" accent2="accent2" accent3="accent3" accent4="accent4" accent5="accent5" accent6="accent6" hlink="hlink" folHlink="folHlink"/>
  <p:sldLayoutIdLst>
    <p:sldLayoutId id="2147483652"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711"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folHlink"/>
        </a:buClr>
        <a:buSzPct val="60000"/>
        <a:buFont typeface="Wingdings"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charset="2"/>
        <a:buChar char="n"/>
        <a:defRPr sz="2800">
          <a:solidFill>
            <a:schemeClr val="tx1"/>
          </a:solidFill>
          <a:latin typeface="+mn-lt"/>
          <a:ea typeface="ＭＳ Ｐゴシック" charset="-128"/>
        </a:defRPr>
      </a:lvl2pPr>
      <a:lvl3pPr marL="1143000" indent="-228600" algn="l" rtl="0" fontAlgn="base">
        <a:spcBef>
          <a:spcPct val="20000"/>
        </a:spcBef>
        <a:spcAft>
          <a:spcPct val="0"/>
        </a:spcAft>
        <a:buClr>
          <a:schemeClr val="folHlink"/>
        </a:buClr>
        <a:buSzPct val="50000"/>
        <a:buFont typeface="Wingdings" charset="2"/>
        <a:buChar char="n"/>
        <a:defRPr sz="2400">
          <a:solidFill>
            <a:schemeClr val="tx1"/>
          </a:solidFill>
          <a:latin typeface="+mn-lt"/>
          <a:ea typeface="ＭＳ Ｐゴシック" charset="-128"/>
        </a:defRPr>
      </a:lvl3pPr>
      <a:lvl4pPr marL="1600200" indent="-228600" algn="l" rtl="0" fontAlgn="base">
        <a:spcBef>
          <a:spcPct val="20000"/>
        </a:spcBef>
        <a:spcAft>
          <a:spcPct val="0"/>
        </a:spcAft>
        <a:buClr>
          <a:schemeClr val="accent2"/>
        </a:buClr>
        <a:buSzPct val="55000"/>
        <a:buFont typeface="Wingdings" charset="2"/>
        <a:buChar char="n"/>
        <a:defRPr sz="2000">
          <a:solidFill>
            <a:schemeClr val="tx1"/>
          </a:solidFill>
          <a:latin typeface="+mn-lt"/>
          <a:ea typeface="ＭＳ Ｐゴシック" charset="-128"/>
        </a:defRPr>
      </a:lvl4pPr>
      <a:lvl5pPr marL="20574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ea typeface="ＭＳ Ｐゴシック" charset="-128"/>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ea typeface="ＭＳ Ｐゴシック" charset="-128"/>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ea typeface="ＭＳ Ｐゴシック" charset="-128"/>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ea typeface="ＭＳ Ｐゴシック" charset="-128"/>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ea typeface="ＭＳ Ｐゴシック"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9810" name="Group 2"/>
          <p:cNvGrpSpPr>
            <a:grpSpLocks/>
          </p:cNvGrpSpPr>
          <p:nvPr/>
        </p:nvGrpSpPr>
        <p:grpSpPr bwMode="auto">
          <a:xfrm>
            <a:off x="0" y="0"/>
            <a:ext cx="7620000" cy="6858000"/>
            <a:chOff x="0" y="0"/>
            <a:chExt cx="4800" cy="4320"/>
          </a:xfrm>
        </p:grpSpPr>
        <p:grpSp>
          <p:nvGrpSpPr>
            <p:cNvPr id="119811" name="Group 3"/>
            <p:cNvGrpSpPr>
              <a:grpSpLocks/>
            </p:cNvGrpSpPr>
            <p:nvPr userDrawn="1"/>
          </p:nvGrpSpPr>
          <p:grpSpPr bwMode="auto">
            <a:xfrm>
              <a:off x="0" y="0"/>
              <a:ext cx="2016" cy="4320"/>
              <a:chOff x="0" y="0"/>
              <a:chExt cx="2016" cy="4320"/>
            </a:xfrm>
          </p:grpSpPr>
          <p:sp>
            <p:nvSpPr>
              <p:cNvPr id="11981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prstTxWarp prst="textNoShape">
                  <a:avLst/>
                </a:prstTxWarp>
              </a:bodyPr>
              <a:lstStyle/>
              <a:p>
                <a:endParaRPr lang="es-MX"/>
              </a:p>
            </p:txBody>
          </p:sp>
          <p:sp>
            <p:nvSpPr>
              <p:cNvPr id="119813"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prstTxWarp prst="textNoShape">
                  <a:avLst/>
                </a:prstTxWarp>
              </a:bodyPr>
              <a:lstStyle/>
              <a:p>
                <a:endParaRPr lang="es-MX"/>
              </a:p>
            </p:txBody>
          </p:sp>
        </p:grpSp>
        <p:grpSp>
          <p:nvGrpSpPr>
            <p:cNvPr id="119814" name="Group 6"/>
            <p:cNvGrpSpPr>
              <a:grpSpLocks/>
            </p:cNvGrpSpPr>
            <p:nvPr/>
          </p:nvGrpSpPr>
          <p:grpSpPr bwMode="auto">
            <a:xfrm>
              <a:off x="144" y="1248"/>
              <a:ext cx="4656" cy="201"/>
              <a:chOff x="144" y="1248"/>
              <a:chExt cx="4656" cy="201"/>
            </a:xfrm>
          </p:grpSpPr>
          <p:sp>
            <p:nvSpPr>
              <p:cNvPr id="11981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prstTxWarp prst="textNoShape">
                  <a:avLst/>
                </a:prstTxWarp>
              </a:bodyPr>
              <a:lstStyle/>
              <a:p>
                <a:endParaRPr lang="es-MX"/>
              </a:p>
            </p:txBody>
          </p:sp>
          <p:sp>
            <p:nvSpPr>
              <p:cNvPr id="11981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prstTxWarp prst="textNoShape">
                  <a:avLst/>
                </a:prstTxWarp>
              </a:bodyPr>
              <a:lstStyle/>
              <a:p>
                <a:endParaRPr lang="es-MX"/>
              </a:p>
            </p:txBody>
          </p:sp>
        </p:grpSp>
      </p:grpSp>
      <p:sp>
        <p:nvSpPr>
          <p:cNvPr id="11981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s-MX"/>
              <a:t>Haga clic para cambiar el estilo de título	</a:t>
            </a:r>
          </a:p>
        </p:txBody>
      </p:sp>
      <p:sp>
        <p:nvSpPr>
          <p:cNvPr id="11981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11981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s-MX"/>
          </a:p>
        </p:txBody>
      </p:sp>
      <p:sp>
        <p:nvSpPr>
          <p:cNvPr id="11982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MX"/>
          </a:p>
        </p:txBody>
      </p:sp>
      <p:sp>
        <p:nvSpPr>
          <p:cNvPr id="11982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97E511CF-7284-C14D-8D6E-EA8EE2FA8FAB}" type="slidenum">
              <a:rPr lang="es-MX"/>
              <a:pPr/>
              <a:t>‹Nº›</a:t>
            </a:fld>
            <a:endParaRPr lang="es-MX"/>
          </a:p>
        </p:txBody>
      </p:sp>
    </p:spTree>
  </p:cSld>
  <p:clrMap bg1="lt1" tx1="dk1" bg2="lt2" tx2="dk2" accent1="accent1" accent2="accent2" accent3="accent3" accent4="accent4" accent5="accent5" accent6="accent6" hlink="hlink" folHlink="folHlink"/>
  <p:sldLayoutIdLst>
    <p:sldLayoutId id="2147483668"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12" r:id="rId12"/>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SzPct val="75000"/>
        <a:buFont typeface="Wingdings" charset="2"/>
        <a:buChar char="l"/>
        <a:defRPr sz="2000">
          <a:solidFill>
            <a:schemeClr val="tx1"/>
          </a:solidFill>
          <a:latin typeface="+mn-lt"/>
          <a:ea typeface="ＭＳ Ｐゴシック" charset="-128"/>
        </a:defRPr>
      </a:lvl3pPr>
      <a:lvl4pPr marL="1600200" indent="-228600" algn="l" rtl="0" fontAlgn="base">
        <a:spcBef>
          <a:spcPct val="20000"/>
        </a:spcBef>
        <a:spcAft>
          <a:spcPct val="0"/>
        </a:spcAft>
        <a:buClr>
          <a:schemeClr val="tx1"/>
        </a:buClr>
        <a:buSzPct val="80000"/>
        <a:buChar char="–"/>
        <a:defRPr>
          <a:solidFill>
            <a:schemeClr val="tx1"/>
          </a:solidFill>
          <a:latin typeface="+mn-lt"/>
          <a:ea typeface="ＭＳ Ｐゴシック" charset="-128"/>
        </a:defRPr>
      </a:lvl4pPr>
      <a:lvl5pPr marL="2057400" indent="-228600" algn="l" rtl="0" fontAlgn="base">
        <a:spcBef>
          <a:spcPct val="20000"/>
        </a:spcBef>
        <a:spcAft>
          <a:spcPct val="0"/>
        </a:spcAft>
        <a:buClr>
          <a:schemeClr val="tx1"/>
        </a:buClr>
        <a:buSzPct val="65000"/>
        <a:buFont typeface="Wingdings" charset="2"/>
        <a:buChar char="l"/>
        <a:defRPr>
          <a:solidFill>
            <a:schemeClr val="tx1"/>
          </a:solidFill>
          <a:latin typeface="+mn-lt"/>
          <a:ea typeface="ＭＳ Ｐゴシック" charset="-128"/>
        </a:defRPr>
      </a:lvl5pPr>
      <a:lvl6pPr marL="2514600" indent="-228600" algn="l" rtl="0" fontAlgn="base">
        <a:spcBef>
          <a:spcPct val="20000"/>
        </a:spcBef>
        <a:spcAft>
          <a:spcPct val="0"/>
        </a:spcAft>
        <a:buClr>
          <a:schemeClr val="tx1"/>
        </a:buClr>
        <a:buSzPct val="65000"/>
        <a:buFont typeface="Wingdings" charset="2"/>
        <a:buChar char="l"/>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65000"/>
        <a:buFont typeface="Wingdings" charset="2"/>
        <a:buChar char="l"/>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65000"/>
        <a:buFont typeface="Wingdings" charset="2"/>
        <a:buChar char="l"/>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65000"/>
        <a:buFont typeface="Wingdings" charset="2"/>
        <a:buChar char="l"/>
        <a:defRPr>
          <a:solidFill>
            <a:schemeClr val="tx1"/>
          </a:solidFill>
          <a:latin typeface="+mn-lt"/>
          <a:ea typeface="ＭＳ Ｐゴシック"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MX"/>
              <a:t>Haga clic para cambiar el estilo de título	</a:t>
            </a:r>
          </a:p>
        </p:txBody>
      </p:sp>
      <p:sp>
        <p:nvSpPr>
          <p:cNvPr id="130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130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MX"/>
          </a:p>
        </p:txBody>
      </p:sp>
      <p:sp>
        <p:nvSpPr>
          <p:cNvPr id="130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MX"/>
          </a:p>
        </p:txBody>
      </p:sp>
      <p:sp>
        <p:nvSpPr>
          <p:cNvPr id="130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D3D8C92-FBBB-2946-8BF5-3A57173E0888}" type="slidenum">
              <a:rPr lang="es-MX"/>
              <a:pPr/>
              <a:t>‹Nº›</a:t>
            </a:fld>
            <a:endParaRPr lang="es-MX"/>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charset="-128"/>
        </a:defRPr>
      </a:lvl2pPr>
      <a:lvl3pPr marL="1143000" indent="-228600" algn="l" rtl="0" fontAlgn="base">
        <a:spcBef>
          <a:spcPct val="20000"/>
        </a:spcBef>
        <a:spcAft>
          <a:spcPct val="0"/>
        </a:spcAft>
        <a:buChar char="•"/>
        <a:defRPr sz="2400">
          <a:solidFill>
            <a:schemeClr val="tx1"/>
          </a:solidFill>
          <a:latin typeface="+mn-lt"/>
          <a:ea typeface="ＭＳ Ｐゴシック" charset="-128"/>
        </a:defRPr>
      </a:lvl3pPr>
      <a:lvl4pPr marL="1600200" indent="-228600" algn="l" rtl="0" fontAlgn="base">
        <a:spcBef>
          <a:spcPct val="20000"/>
        </a:spcBef>
        <a:spcAft>
          <a:spcPct val="0"/>
        </a:spcAft>
        <a:buChar char="–"/>
        <a:defRPr sz="2000">
          <a:solidFill>
            <a:schemeClr val="tx1"/>
          </a:solidFill>
          <a:latin typeface="+mn-lt"/>
          <a:ea typeface="ＭＳ Ｐゴシック" charset="-128"/>
        </a:defRPr>
      </a:lvl4pPr>
      <a:lvl5pPr marL="2057400" indent="-228600" algn="l" rtl="0" fontAlgn="base">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3.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8.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31.xml"/></Relationships>
</file>

<file path=ppt/slides/_rels/slide6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1.xml"/></Relationships>
</file>

<file path=ppt/slides/_rels/slide62.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31.xml"/></Relationships>
</file>

<file path=ppt/slides/_rels/slide63.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31.xml"/></Relationships>
</file>

<file path=ppt/slides/_rels/slide6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3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6.xml"/><Relationship Id="rId1" Type="http://schemas.openxmlformats.org/officeDocument/2006/relationships/vmlDrawing" Target="../drawings/vmlDrawing3.vml"/></Relationships>
</file>

<file path=ppt/slides/_rels/slide67.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3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9.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31.xml"/></Relationships>
</file>

<file path=ppt/slides/_rels/slide70.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36.xml"/></Relationships>
</file>

<file path=ppt/slides/_rels/slide71.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3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4.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36.xml"/></Relationships>
</file>

<file path=ppt/slides/_rels/slide7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3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1.xml"/></Relationships>
</file>

<file path=ppt/slides/_rels/slide7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1.xml"/></Relationships>
</file>

<file path=ppt/slides/_rels/slide7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1.xml"/></Relationships>
</file>

<file path=ppt/slides/_rels/slide8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1.xml"/></Relationships>
</file>

<file path=ppt/slides/_rels/slide8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31.xml"/></Relationships>
</file>

<file path=ppt/slides/_rels/slide8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31.xml"/></Relationships>
</file>

<file path=ppt/slides/_rels/slide8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31.xml"/></Relationships>
</file>

<file path=ppt/slides/_rels/slide9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mx.wrs.yahoo.com/_ylt=A9FJqF7yZXREmH8AEn_F8Qt./SIG=1eco410ed/EXP=1148565362/**http:/mx.search.yahoo.com/search/images/view?back=http%3A%2F%2Fmx.search.yahoo.com%2Fsearch%2Fimages%3Fei%3DUTF-8%26p%3Doratoria%26fr%3Dslv1-msgr%26b%3D81&amp;w=87&amp;h=186&amp;imgurl=www.falconi.com.br%2Fimagens%2Foratoria1.jpg&amp;rurl=http%3A%2F%2Fwww.falconi.com.br%2Fcursos%2Finformacao%2Fdiccao_oratoria.htm&amp;size=4.6kB&amp;name=oratoria1.jpg&amp;p=oratoria&amp;type=jpeg&amp;no=94&amp;tt=4.919&amp;ei=UTF-8" TargetMode="Externa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mx.wrs.yahoo.com/_ylt=A9FJqF7yZXREmH8AEn_F8Qt./SIG=1eco410ed/EXP=1148565362/**http:/mx.search.yahoo.com/search/images/view?back=http%3A%2F%2Fmx.search.yahoo.com%2Fsearch%2Fimages%3Fei%3DUTF-8%26p%3Doratoria%26fr%3Dslv1-msgr%26b%3D81&amp;w=87&amp;h=186&amp;imgurl=www.falconi.com.br%2Fimagens%2Foratoria1.jpg&amp;rurl=http%3A%2F%2Fwww.falconi.com.br%2Fcursos%2Finformacao%2Fdiccao_oratoria.htm&amp;size=4.6kB&amp;name=oratoria1.jpg&amp;p=oratoria&amp;type=jpeg&amp;no=94&amp;tt=4.919&amp;ei=UTF-8" TargetMode="Externa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3492500" y="1492250"/>
          <a:ext cx="2106613" cy="2081213"/>
        </p:xfrm>
        <a:graphic>
          <a:graphicData uri="http://schemas.openxmlformats.org/presentationml/2006/ole">
            <p:oleObj spid="_x0000_s2052" name="CorelDRAW" r:id="rId3" imgW="1367640" imgH="1348920" progId="">
              <p:embed/>
            </p:oleObj>
          </a:graphicData>
        </a:graphic>
      </p:graphicFrame>
      <p:sp>
        <p:nvSpPr>
          <p:cNvPr id="2053" name="Rectangle 5"/>
          <p:cNvSpPr>
            <a:spLocks noChangeArrowheads="1"/>
          </p:cNvSpPr>
          <p:nvPr/>
        </p:nvSpPr>
        <p:spPr bwMode="auto">
          <a:xfrm>
            <a:off x="0" y="3716338"/>
            <a:ext cx="9144000" cy="3141662"/>
          </a:xfrm>
          <a:prstGeom prst="rect">
            <a:avLst/>
          </a:prstGeom>
          <a:gradFill rotWithShape="1">
            <a:gsLst>
              <a:gs pos="0">
                <a:srgbClr val="FBC457"/>
              </a:gs>
              <a:gs pos="50000">
                <a:schemeClr val="bg1"/>
              </a:gs>
              <a:gs pos="100000">
                <a:srgbClr val="FBC457"/>
              </a:gs>
            </a:gsLst>
            <a:lin ang="5400000" scaled="1"/>
          </a:gradFill>
          <a:ln w="9525">
            <a:noFill/>
            <a:miter lim="800000"/>
            <a:headEnd/>
            <a:tailEnd/>
          </a:ln>
          <a:effectLst/>
        </p:spPr>
        <p:txBody>
          <a:bodyPr wrap="none" anchor="ctr">
            <a:prstTxWarp prst="textNoShape">
              <a:avLst/>
            </a:prstTxWarp>
          </a:bodyPr>
          <a:lstStyle/>
          <a:p>
            <a:endParaRPr lang="es-MX"/>
          </a:p>
        </p:txBody>
      </p:sp>
      <p:sp>
        <p:nvSpPr>
          <p:cNvPr id="2054" name="Text Box 6"/>
          <p:cNvSpPr txBox="1">
            <a:spLocks noChangeArrowheads="1"/>
          </p:cNvSpPr>
          <p:nvPr/>
        </p:nvSpPr>
        <p:spPr bwMode="auto">
          <a:xfrm>
            <a:off x="769938" y="333375"/>
            <a:ext cx="7602537" cy="1311275"/>
          </a:xfrm>
          <a:prstGeom prst="rect">
            <a:avLst/>
          </a:prstGeom>
          <a:noFill/>
          <a:ln w="9525">
            <a:noFill/>
            <a:miter lim="800000"/>
            <a:headEnd/>
            <a:tailEnd/>
          </a:ln>
          <a:effectLst/>
        </p:spPr>
        <p:txBody>
          <a:bodyPr wrap="none">
            <a:prstTxWarp prst="textNoShape">
              <a:avLst/>
            </a:prstTxWarp>
            <a:spAutoFit/>
          </a:bodyPr>
          <a:lstStyle/>
          <a:p>
            <a:pPr algn="ctr"/>
            <a:r>
              <a:rPr lang="es-MX" sz="4000" b="1">
                <a:solidFill>
                  <a:srgbClr val="800000"/>
                </a:solidFill>
              </a:rPr>
              <a:t>INSTITUTO INTERNACIONAL </a:t>
            </a:r>
          </a:p>
          <a:p>
            <a:pPr algn="ctr"/>
            <a:r>
              <a:rPr lang="es-MX" sz="4000" b="1">
                <a:solidFill>
                  <a:srgbClr val="800000"/>
                </a:solidFill>
              </a:rPr>
              <a:t>DE MINISTERIOS CRISTIANOS</a:t>
            </a:r>
          </a:p>
        </p:txBody>
      </p:sp>
      <p:sp>
        <p:nvSpPr>
          <p:cNvPr id="2056" name="WordArt 8"/>
          <p:cNvSpPr>
            <a:spLocks noChangeArrowheads="1" noChangeShapeType="1" noTextEdit="1"/>
          </p:cNvSpPr>
          <p:nvPr/>
        </p:nvSpPr>
        <p:spPr bwMode="auto">
          <a:xfrm>
            <a:off x="755650" y="4292600"/>
            <a:ext cx="7561263" cy="503238"/>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000000"/>
                </a:solidFill>
                <a:latin typeface="Arial"/>
                <a:ea typeface="Arial"/>
                <a:cs typeface="Arial"/>
              </a:rPr>
              <a:t>Certificación en Evangelismo Público</a:t>
            </a:r>
            <a:endParaRPr lang="es-MX" sz="3600" kern="10">
              <a:ln w="9525">
                <a:solidFill>
                  <a:srgbClr val="000000"/>
                </a:solidFill>
                <a:round/>
                <a:headEnd/>
                <a:tailEnd/>
              </a:ln>
              <a:solidFill>
                <a:srgbClr val="000000"/>
              </a:solidFill>
              <a:latin typeface="Arial"/>
              <a:ea typeface="Arial"/>
              <a:cs typeface="Arial"/>
            </a:endParaRPr>
          </a:p>
        </p:txBody>
      </p:sp>
      <p:sp>
        <p:nvSpPr>
          <p:cNvPr id="2057" name="WordArt 9"/>
          <p:cNvSpPr>
            <a:spLocks noChangeArrowheads="1" noChangeShapeType="1" noTextEdit="1"/>
          </p:cNvSpPr>
          <p:nvPr/>
        </p:nvSpPr>
        <p:spPr bwMode="auto">
          <a:xfrm>
            <a:off x="611188" y="5013325"/>
            <a:ext cx="7921625" cy="576263"/>
          </a:xfrm>
          <a:prstGeom prst="rect">
            <a:avLst/>
          </a:prstGeom>
        </p:spPr>
        <p:txBody>
          <a:bodyPr wrap="none" fromWordArt="1">
            <a:prstTxWarp prst="textPlain">
              <a:avLst>
                <a:gd name="adj" fmla="val 50000"/>
              </a:avLst>
            </a:prstTxWarp>
          </a:bodyPr>
          <a:lstStyle/>
          <a:p>
            <a:pPr algn="ctr"/>
            <a:r>
              <a:rPr lang="es-ES_tradnl" sz="3600" b="1" kern="10">
                <a:ln w="9525">
                  <a:noFill/>
                  <a:round/>
                  <a:headEnd/>
                  <a:tailEnd/>
                </a:ln>
                <a:solidFill>
                  <a:srgbClr val="800000"/>
                </a:solidFill>
                <a:latin typeface="Arial"/>
                <a:ea typeface="Arial"/>
                <a:cs typeface="Arial"/>
              </a:rPr>
              <a:t>"SERMÓN DINÁMICO: DISEÑO Y MODO DE PREDICAR"</a:t>
            </a:r>
            <a:endParaRPr lang="es-MX" sz="3600" b="1" kern="10">
              <a:ln w="9525">
                <a:noFill/>
                <a:round/>
                <a:headEnd/>
                <a:tailEnd/>
              </a:ln>
              <a:solidFill>
                <a:srgbClr val="800000"/>
              </a:solidFill>
              <a:latin typeface="Arial"/>
              <a:ea typeface="Arial"/>
              <a:cs typeface="Arial"/>
            </a:endParaRPr>
          </a:p>
        </p:txBody>
      </p:sp>
      <p:pic>
        <p:nvPicPr>
          <p:cNvPr id="2058" name="Picture 10" descr="Imagen1"/>
          <p:cNvPicPr>
            <a:picLocks noChangeAspect="1" noChangeArrowheads="1"/>
          </p:cNvPicPr>
          <p:nvPr/>
        </p:nvPicPr>
        <p:blipFill>
          <a:blip r:embed="rId4"/>
          <a:srcRect/>
          <a:stretch>
            <a:fillRect/>
          </a:stretch>
        </p:blipFill>
        <p:spPr bwMode="auto">
          <a:xfrm>
            <a:off x="611188" y="5761038"/>
            <a:ext cx="865187" cy="6969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ChangeArrowheads="1"/>
          </p:cNvSpPr>
          <p:nvPr/>
        </p:nvSpPr>
        <p:spPr bwMode="auto">
          <a:xfrm>
            <a:off x="7631113" y="6642100"/>
            <a:ext cx="1512887" cy="215900"/>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0246" name="Text Box 6"/>
          <p:cNvSpPr txBox="1">
            <a:spLocks noChangeArrowheads="1"/>
          </p:cNvSpPr>
          <p:nvPr/>
        </p:nvSpPr>
        <p:spPr bwMode="auto">
          <a:xfrm>
            <a:off x="3238500" y="2276475"/>
            <a:ext cx="5365750" cy="4054475"/>
          </a:xfrm>
          <a:prstGeom prst="rect">
            <a:avLst/>
          </a:prstGeom>
          <a:noFill/>
          <a:ln w="9525">
            <a:noFill/>
            <a:miter lim="800000"/>
            <a:headEnd/>
            <a:tailEnd/>
          </a:ln>
          <a:effectLst/>
        </p:spPr>
        <p:txBody>
          <a:bodyPr>
            <a:prstTxWarp prst="textNoShape">
              <a:avLst/>
            </a:prstTxWarp>
            <a:spAutoFit/>
          </a:bodyPr>
          <a:lstStyle/>
          <a:p>
            <a:pPr algn="just"/>
            <a:r>
              <a:rPr lang="es-MX" sz="2000" b="1" dirty="0">
                <a:latin typeface="Tahoma" charset="0"/>
              </a:rPr>
              <a:t>“La cultura y correcto uso de la voz son grandemente descuidados... Hay muchos que leen y hablan de manera tan baja o rápida que no pueden ser fácilmente entendidos... Mediante un diligente esfuerzo todos pueden adquirir el poder de leer inteligiblemente, y hablar en un lleno, claro, rotundo tono, de una manera clara e impresionante. </a:t>
            </a:r>
          </a:p>
          <a:p>
            <a:pPr algn="just"/>
            <a:r>
              <a:rPr lang="es-MX" sz="2000" b="1" dirty="0">
                <a:latin typeface="Tahoma" charset="0"/>
              </a:rPr>
              <a:t>Haciendo esto nosotros podemos grandemente incrementar nuestra eficiencia como trabajadores de Cristo”. (PVG 335, 336)</a:t>
            </a:r>
          </a:p>
        </p:txBody>
      </p:sp>
      <p:sp>
        <p:nvSpPr>
          <p:cNvPr id="10251" name="WordArt 11"/>
          <p:cNvSpPr>
            <a:spLocks noChangeArrowheads="1" noChangeShapeType="1" noTextEdit="1"/>
          </p:cNvSpPr>
          <p:nvPr/>
        </p:nvSpPr>
        <p:spPr bwMode="auto">
          <a:xfrm>
            <a:off x="1258888" y="1341438"/>
            <a:ext cx="6913562" cy="358775"/>
          </a:xfrm>
          <a:prstGeom prst="rect">
            <a:avLst/>
          </a:prstGeom>
        </p:spPr>
        <p:txBody>
          <a:bodyPr wrap="none" fromWordArt="1">
            <a:prstTxWarp prst="textPlain">
              <a:avLst>
                <a:gd name="adj" fmla="val 50000"/>
              </a:avLst>
            </a:prstTxWarp>
          </a:bodyPr>
          <a:lstStyle/>
          <a:p>
            <a:pPr algn="ctr"/>
            <a:r>
              <a:rPr lang="es-ES_tradnl" sz="3600" kern="10">
                <a:ln w="12700">
                  <a:solidFill>
                    <a:schemeClr val="tx1"/>
                  </a:solidFill>
                  <a:round/>
                  <a:headEnd/>
                  <a:tailEnd/>
                </a:ln>
                <a:solidFill>
                  <a:srgbClr val="000066"/>
                </a:solidFill>
                <a:latin typeface="Arial Black"/>
                <a:ea typeface="Arial Black"/>
                <a:cs typeface="Arial Black"/>
              </a:rPr>
              <a:t>2. LÍDERES DE LA IGLESIA COMO ORADORES PÚBLICOS</a:t>
            </a:r>
            <a:endParaRPr lang="es-MX" sz="3600" kern="10">
              <a:ln w="12700">
                <a:solidFill>
                  <a:schemeClr val="tx1"/>
                </a:solidFill>
                <a:round/>
                <a:headEnd/>
                <a:tailEnd/>
              </a:ln>
              <a:solidFill>
                <a:srgbClr val="000066"/>
              </a:solidFill>
              <a:latin typeface="Arial Black"/>
              <a:ea typeface="Arial Black"/>
              <a:cs typeface="Arial Black"/>
            </a:endParaRPr>
          </a:p>
        </p:txBody>
      </p:sp>
      <p:sp>
        <p:nvSpPr>
          <p:cNvPr id="10252" name="Text Box 12"/>
          <p:cNvSpPr txBox="1">
            <a:spLocks noChangeArrowheads="1"/>
          </p:cNvSpPr>
          <p:nvPr/>
        </p:nvSpPr>
        <p:spPr bwMode="auto">
          <a:xfrm>
            <a:off x="684213" y="692150"/>
            <a:ext cx="7885112"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           LA IMPORTANCIA DE HABLAR EN PÚBLICO</a:t>
            </a:r>
          </a:p>
        </p:txBody>
      </p:sp>
      <p:graphicFrame>
        <p:nvGraphicFramePr>
          <p:cNvPr id="10257" name="Object 17"/>
          <p:cNvGraphicFramePr>
            <a:graphicFrameLocks noChangeAspect="1"/>
          </p:cNvGraphicFramePr>
          <p:nvPr>
            <p:ph sz="half" idx="2"/>
          </p:nvPr>
        </p:nvGraphicFramePr>
        <p:xfrm>
          <a:off x="557213" y="2852738"/>
          <a:ext cx="2430462" cy="2663825"/>
        </p:xfrm>
        <a:graphic>
          <a:graphicData uri="http://schemas.openxmlformats.org/presentationml/2006/ole">
            <p:oleObj spid="_x0000_s10257" name="CorelDRAW" r:id="rId3" imgW="1932840" imgH="2119680" progId="">
              <p:embed/>
            </p:oleObj>
          </a:graphicData>
        </a:graphic>
      </p:graphicFrame>
      <p:sp>
        <p:nvSpPr>
          <p:cNvPr id="10261" name="WordArt 21"/>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3" name="Rectangle 15"/>
          <p:cNvSpPr>
            <a:spLocks noChangeArrowheads="1"/>
          </p:cNvSpPr>
          <p:nvPr/>
        </p:nvSpPr>
        <p:spPr bwMode="auto">
          <a:xfrm>
            <a:off x="1763713" y="981075"/>
            <a:ext cx="6337300" cy="430213"/>
          </a:xfrm>
          <a:prstGeom prst="rect">
            <a:avLst/>
          </a:prstGeom>
          <a:solidFill>
            <a:schemeClr val="tx2"/>
          </a:solidFill>
          <a:ln w="9525">
            <a:noFill/>
            <a:miter lim="800000"/>
            <a:headEnd/>
            <a:tailEnd/>
          </a:ln>
          <a:effectLst/>
        </p:spPr>
        <p:txBody>
          <a:bodyPr wrap="none" anchor="ctr">
            <a:prstTxWarp prst="textNoShape">
              <a:avLst/>
            </a:prstTxWarp>
          </a:bodyPr>
          <a:lstStyle/>
          <a:p>
            <a:pPr algn="ctr"/>
            <a:endParaRPr lang="es-MX"/>
          </a:p>
        </p:txBody>
      </p:sp>
      <p:sp>
        <p:nvSpPr>
          <p:cNvPr id="12292" name="WordArt 4"/>
          <p:cNvSpPr>
            <a:spLocks noChangeArrowheads="1" noChangeShapeType="1" noTextEdit="1"/>
          </p:cNvSpPr>
          <p:nvPr/>
        </p:nvSpPr>
        <p:spPr bwMode="auto">
          <a:xfrm>
            <a:off x="1908175" y="1052513"/>
            <a:ext cx="5975350" cy="287337"/>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12298" name="Text Box 10"/>
          <p:cNvSpPr txBox="1">
            <a:spLocks noChangeArrowheads="1"/>
          </p:cNvSpPr>
          <p:nvPr/>
        </p:nvSpPr>
        <p:spPr bwMode="auto">
          <a:xfrm>
            <a:off x="755650" y="1557338"/>
            <a:ext cx="6899275" cy="457200"/>
          </a:xfrm>
          <a:prstGeom prst="rect">
            <a:avLst/>
          </a:prstGeom>
          <a:noFill/>
          <a:ln w="9525">
            <a:noFill/>
            <a:miter lim="800000"/>
            <a:headEnd/>
            <a:tailEnd/>
          </a:ln>
          <a:effectLst/>
        </p:spPr>
        <p:txBody>
          <a:bodyPr>
            <a:prstTxWarp prst="textNoShape">
              <a:avLst/>
            </a:prstTxWarp>
            <a:spAutoFit/>
          </a:bodyPr>
          <a:lstStyle/>
          <a:p>
            <a:r>
              <a:rPr lang="es-MX" b="1">
                <a:solidFill>
                  <a:srgbClr val="CC0000"/>
                </a:solidFill>
              </a:rPr>
              <a:t>1. ¿Cómo se producen los sonidos y el habla?</a:t>
            </a:r>
          </a:p>
        </p:txBody>
      </p:sp>
      <p:sp>
        <p:nvSpPr>
          <p:cNvPr id="12299" name="Text Box 11"/>
          <p:cNvSpPr txBox="1">
            <a:spLocks noChangeArrowheads="1"/>
          </p:cNvSpPr>
          <p:nvPr/>
        </p:nvSpPr>
        <p:spPr bwMode="auto">
          <a:xfrm>
            <a:off x="682625" y="2492375"/>
            <a:ext cx="5473700" cy="3298825"/>
          </a:xfrm>
          <a:prstGeom prst="rect">
            <a:avLst/>
          </a:prstGeom>
          <a:noFill/>
          <a:ln w="9525">
            <a:noFill/>
            <a:miter lim="800000"/>
            <a:headEnd/>
            <a:tailEnd/>
          </a:ln>
          <a:effectLst/>
        </p:spPr>
        <p:txBody>
          <a:bodyPr>
            <a:prstTxWarp prst="textNoShape">
              <a:avLst/>
            </a:prstTxWarp>
            <a:spAutoFit/>
          </a:bodyPr>
          <a:lstStyle/>
          <a:p>
            <a:pPr marL="342900" indent="-342900" algn="just" defTabSz="633413">
              <a:buFontTx/>
              <a:buAutoNum type="alphaLcPeriod"/>
            </a:pPr>
            <a:r>
              <a:rPr lang="es-MX" sz="2100" b="1" dirty="0">
                <a:latin typeface="Tahoma" charset="0"/>
              </a:rPr>
              <a:t>Los músculos abdominales, del diafragma y pectorales</a:t>
            </a:r>
            <a:r>
              <a:rPr lang="es-MX" sz="2100" dirty="0">
                <a:latin typeface="Tahoma" charset="0"/>
              </a:rPr>
              <a:t>.</a:t>
            </a:r>
          </a:p>
          <a:p>
            <a:pPr marL="530225" lvl="1" indent="-7938" algn="just" defTabSz="633413">
              <a:buFontTx/>
              <a:buChar char="•"/>
            </a:pPr>
            <a:r>
              <a:rPr lang="es-MX" sz="2100" dirty="0">
                <a:latin typeface="Tahoma" charset="0"/>
              </a:rPr>
              <a:t>El diafragma es un gran músculo que se halla estirado a lo largo del fondo de nuestra caja torácica entre nuestros pulmones y nuestro estómago. Es  importante en la producción del sonido. Cuando se mueve hacia arriba, empuja el aire de los pulmones forzándolo a través de las cuerdas vocales. </a:t>
            </a:r>
          </a:p>
        </p:txBody>
      </p:sp>
      <p:pic>
        <p:nvPicPr>
          <p:cNvPr id="12305" name="Picture 17" descr="MPj03858000000[1]"/>
          <p:cNvPicPr>
            <a:picLocks noChangeAspect="1" noChangeArrowheads="1"/>
          </p:cNvPicPr>
          <p:nvPr/>
        </p:nvPicPr>
        <p:blipFill>
          <a:blip r:embed="rId2"/>
          <a:srcRect/>
          <a:stretch>
            <a:fillRect/>
          </a:stretch>
        </p:blipFill>
        <p:spPr bwMode="auto">
          <a:xfrm>
            <a:off x="6372225" y="2852738"/>
            <a:ext cx="1824038" cy="2552700"/>
          </a:xfrm>
          <a:prstGeom prst="rect">
            <a:avLst/>
          </a:prstGeom>
          <a:noFill/>
        </p:spPr>
      </p:pic>
      <p:sp>
        <p:nvSpPr>
          <p:cNvPr id="12308" name="WordArt 20"/>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763713" y="908050"/>
            <a:ext cx="6553200" cy="430213"/>
          </a:xfrm>
          <a:prstGeom prst="rect">
            <a:avLst/>
          </a:prstGeom>
          <a:solidFill>
            <a:schemeClr val="tx2"/>
          </a:solidFill>
          <a:ln w="9525">
            <a:noFill/>
            <a:miter lim="800000"/>
            <a:headEnd/>
            <a:tailEnd/>
          </a:ln>
          <a:effectLst/>
        </p:spPr>
        <p:txBody>
          <a:bodyPr wrap="none" anchor="ctr">
            <a:prstTxWarp prst="textNoShape">
              <a:avLst/>
            </a:prstTxWarp>
          </a:bodyPr>
          <a:lstStyle/>
          <a:p>
            <a:pPr algn="ctr"/>
            <a:endParaRPr lang="es-MX"/>
          </a:p>
        </p:txBody>
      </p:sp>
      <p:sp>
        <p:nvSpPr>
          <p:cNvPr id="93187" name="WordArt 3"/>
          <p:cNvSpPr>
            <a:spLocks noChangeArrowheads="1" noChangeShapeType="1" noTextEdit="1"/>
          </p:cNvSpPr>
          <p:nvPr/>
        </p:nvSpPr>
        <p:spPr bwMode="auto">
          <a:xfrm>
            <a:off x="2051050" y="981075"/>
            <a:ext cx="5975350" cy="287338"/>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93189" name="Text Box 5"/>
          <p:cNvSpPr txBox="1">
            <a:spLocks noChangeArrowheads="1"/>
          </p:cNvSpPr>
          <p:nvPr/>
        </p:nvSpPr>
        <p:spPr bwMode="auto">
          <a:xfrm>
            <a:off x="1122363" y="1484313"/>
            <a:ext cx="6899275" cy="457200"/>
          </a:xfrm>
          <a:prstGeom prst="rect">
            <a:avLst/>
          </a:prstGeom>
          <a:noFill/>
          <a:ln w="9525">
            <a:noFill/>
            <a:miter lim="800000"/>
            <a:headEnd/>
            <a:tailEnd/>
          </a:ln>
          <a:effectLst/>
        </p:spPr>
        <p:txBody>
          <a:bodyPr>
            <a:prstTxWarp prst="textNoShape">
              <a:avLst/>
            </a:prstTxWarp>
            <a:spAutoFit/>
          </a:bodyPr>
          <a:lstStyle/>
          <a:p>
            <a:r>
              <a:rPr lang="es-MX" b="1">
                <a:solidFill>
                  <a:srgbClr val="CC0000"/>
                </a:solidFill>
              </a:rPr>
              <a:t>1. ¿Cómo se producen los sonidos y el habla?</a:t>
            </a:r>
          </a:p>
        </p:txBody>
      </p:sp>
      <p:sp>
        <p:nvSpPr>
          <p:cNvPr id="93190" name="Text Box 6"/>
          <p:cNvSpPr txBox="1">
            <a:spLocks noChangeArrowheads="1"/>
          </p:cNvSpPr>
          <p:nvPr/>
        </p:nvSpPr>
        <p:spPr bwMode="auto">
          <a:xfrm>
            <a:off x="612775" y="2578100"/>
            <a:ext cx="4822825" cy="3298825"/>
          </a:xfrm>
          <a:prstGeom prst="rect">
            <a:avLst/>
          </a:prstGeom>
          <a:noFill/>
          <a:ln w="9525">
            <a:noFill/>
            <a:miter lim="800000"/>
            <a:headEnd/>
            <a:tailEnd/>
          </a:ln>
          <a:effectLst/>
        </p:spPr>
        <p:txBody>
          <a:bodyPr>
            <a:prstTxWarp prst="textNoShape">
              <a:avLst/>
            </a:prstTxWarp>
            <a:spAutoFit/>
          </a:bodyPr>
          <a:lstStyle/>
          <a:p>
            <a:pPr marL="530225" lvl="1" indent="-7938" algn="just" defTabSz="633413">
              <a:buFontTx/>
              <a:buChar char="•"/>
            </a:pPr>
            <a:r>
              <a:rPr lang="es-MX" sz="2100" dirty="0">
                <a:latin typeface="Tahoma" charset="0"/>
              </a:rPr>
              <a:t>Los músculos abdominales también son muy importantes para hablar bien; asisten al diafragma a empujar el aire fuera de los pulmones. </a:t>
            </a:r>
          </a:p>
          <a:p>
            <a:pPr marL="530225" lvl="1" indent="-7938" algn="just" defTabSz="633413">
              <a:buFontTx/>
              <a:buChar char="•"/>
            </a:pPr>
            <a:r>
              <a:rPr lang="es-MX" sz="2100" dirty="0">
                <a:latin typeface="Tahoma" charset="0"/>
              </a:rPr>
              <a:t>Aprendiendo a controlar tanto los músculos abdominales como el diafragma, un buen orador, será capaz de hablar poderosamente sin que su garganta se resienta. </a:t>
            </a:r>
          </a:p>
        </p:txBody>
      </p:sp>
      <p:pic>
        <p:nvPicPr>
          <p:cNvPr id="93191" name="Picture 7" descr="MCBD05497_0000[1]"/>
          <p:cNvPicPr>
            <a:picLocks noChangeAspect="1" noChangeArrowheads="1"/>
          </p:cNvPicPr>
          <p:nvPr/>
        </p:nvPicPr>
        <p:blipFill>
          <a:blip r:embed="rId2"/>
          <a:srcRect/>
          <a:stretch>
            <a:fillRect/>
          </a:stretch>
        </p:blipFill>
        <p:spPr bwMode="auto">
          <a:xfrm>
            <a:off x="5867400" y="2636838"/>
            <a:ext cx="2414588" cy="3097212"/>
          </a:xfrm>
          <a:prstGeom prst="rect">
            <a:avLst/>
          </a:prstGeom>
          <a:noFill/>
        </p:spPr>
      </p:pic>
      <p:sp>
        <p:nvSpPr>
          <p:cNvPr id="93193"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3" name="Rectangle 11"/>
          <p:cNvSpPr>
            <a:spLocks noChangeArrowheads="1"/>
          </p:cNvSpPr>
          <p:nvPr/>
        </p:nvSpPr>
        <p:spPr bwMode="auto">
          <a:xfrm>
            <a:off x="1762125" y="836613"/>
            <a:ext cx="5689600" cy="504825"/>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3318" name="Text Box 6"/>
          <p:cNvSpPr txBox="1">
            <a:spLocks noChangeArrowheads="1"/>
          </p:cNvSpPr>
          <p:nvPr/>
        </p:nvSpPr>
        <p:spPr bwMode="auto">
          <a:xfrm>
            <a:off x="881063" y="2565400"/>
            <a:ext cx="5562600" cy="4016484"/>
          </a:xfrm>
          <a:prstGeom prst="rect">
            <a:avLst/>
          </a:prstGeom>
          <a:noFill/>
          <a:ln w="9525">
            <a:noFill/>
            <a:miter lim="800000"/>
            <a:headEnd/>
            <a:tailEnd/>
          </a:ln>
          <a:effectLst/>
        </p:spPr>
        <p:txBody>
          <a:bodyPr>
            <a:prstTxWarp prst="textNoShape">
              <a:avLst/>
            </a:prstTxWarp>
            <a:spAutoFit/>
          </a:bodyPr>
          <a:lstStyle/>
          <a:p>
            <a:pPr marL="342900" indent="-342900" algn="just">
              <a:buFontTx/>
              <a:buAutoNum type="alphaLcPeriod" startAt="2"/>
            </a:pPr>
            <a:r>
              <a:rPr lang="es-MX" sz="2100" b="1" dirty="0">
                <a:latin typeface="Tahoma" charset="0"/>
              </a:rPr>
              <a:t>Las cuerdas vocales</a:t>
            </a:r>
          </a:p>
          <a:p>
            <a:pPr marL="342900" indent="-342900" algn="just">
              <a:buFontTx/>
              <a:buAutoNum type="alphaLcPeriod" startAt="2"/>
            </a:pPr>
            <a:r>
              <a:rPr lang="es-MX" sz="2100" b="1" dirty="0">
                <a:latin typeface="Tahoma" charset="0"/>
              </a:rPr>
              <a:t>Lengua, boca y pasajes nasales.</a:t>
            </a:r>
          </a:p>
          <a:p>
            <a:pPr marL="800100" lvl="1" indent="-342900" algn="just">
              <a:buFontTx/>
              <a:buChar char="•"/>
            </a:pPr>
            <a:r>
              <a:rPr lang="es-MX" sz="2100" dirty="0">
                <a:latin typeface="Tahoma" charset="0"/>
              </a:rPr>
              <a:t>Los sonidos que son producidos por las cuerdas vocales son transformados en palabras por el movimiento de la lengua y labios. </a:t>
            </a:r>
          </a:p>
          <a:p>
            <a:pPr marL="800100" lvl="1" indent="-342900" algn="just">
              <a:buFontTx/>
              <a:buChar char="•"/>
            </a:pPr>
            <a:r>
              <a:rPr lang="es-MX" sz="2100" dirty="0">
                <a:latin typeface="Tahoma" charset="0"/>
              </a:rPr>
              <a:t>La calidad de las palabras y su tono son producidos al pasar el sonido a través de la boca y los pasajes nasales. </a:t>
            </a:r>
          </a:p>
          <a:p>
            <a:pPr marL="800100" lvl="1" indent="-342900" algn="just"/>
            <a:endParaRPr lang="es-MX" sz="2100" dirty="0">
              <a:latin typeface="Tahoma" charset="0"/>
            </a:endParaRPr>
          </a:p>
          <a:p>
            <a:pPr marL="800100" lvl="1" indent="-342900" algn="just"/>
            <a:endParaRPr/>
          </a:p>
        </p:txBody>
      </p:sp>
      <p:pic>
        <p:nvPicPr>
          <p:cNvPr id="13320" name="Picture 8" descr="MCj03433930000[1]"/>
          <p:cNvPicPr>
            <a:picLocks noChangeAspect="1" noChangeArrowheads="1"/>
          </p:cNvPicPr>
          <p:nvPr/>
        </p:nvPicPr>
        <p:blipFill>
          <a:blip r:embed="rId2"/>
          <a:srcRect/>
          <a:stretch>
            <a:fillRect/>
          </a:stretch>
        </p:blipFill>
        <p:spPr bwMode="auto">
          <a:xfrm>
            <a:off x="6516688" y="2636838"/>
            <a:ext cx="1663700" cy="3360737"/>
          </a:xfrm>
          <a:prstGeom prst="rect">
            <a:avLst/>
          </a:prstGeom>
          <a:noFill/>
        </p:spPr>
      </p:pic>
      <p:sp>
        <p:nvSpPr>
          <p:cNvPr id="13314" name="WordArt 2"/>
          <p:cNvSpPr>
            <a:spLocks noChangeArrowheads="1" noChangeShapeType="1" noTextEdit="1"/>
          </p:cNvSpPr>
          <p:nvPr/>
        </p:nvSpPr>
        <p:spPr bwMode="auto">
          <a:xfrm>
            <a:off x="1835150" y="981075"/>
            <a:ext cx="5472113" cy="217488"/>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13325" name="Text Box 13"/>
          <p:cNvSpPr txBox="1">
            <a:spLocks noChangeArrowheads="1"/>
          </p:cNvSpPr>
          <p:nvPr/>
        </p:nvSpPr>
        <p:spPr bwMode="auto">
          <a:xfrm>
            <a:off x="1122363" y="1484313"/>
            <a:ext cx="6899275" cy="457200"/>
          </a:xfrm>
          <a:prstGeom prst="rect">
            <a:avLst/>
          </a:prstGeom>
          <a:noFill/>
          <a:ln w="9525">
            <a:noFill/>
            <a:miter lim="800000"/>
            <a:headEnd/>
            <a:tailEnd/>
          </a:ln>
          <a:effectLst/>
        </p:spPr>
        <p:txBody>
          <a:bodyPr>
            <a:prstTxWarp prst="textNoShape">
              <a:avLst/>
            </a:prstTxWarp>
            <a:spAutoFit/>
          </a:bodyPr>
          <a:lstStyle/>
          <a:p>
            <a:r>
              <a:rPr lang="es-MX" b="1">
                <a:solidFill>
                  <a:srgbClr val="CC0000"/>
                </a:solidFill>
              </a:rPr>
              <a:t>1. ¿Cómo se producen los sonidos y el habla?</a:t>
            </a:r>
          </a:p>
        </p:txBody>
      </p:sp>
      <p:sp>
        <p:nvSpPr>
          <p:cNvPr id="13326"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3"/>
          <p:cNvSpPr>
            <a:spLocks noChangeArrowheads="1"/>
          </p:cNvSpPr>
          <p:nvPr/>
        </p:nvSpPr>
        <p:spPr bwMode="auto">
          <a:xfrm>
            <a:off x="2051050" y="908050"/>
            <a:ext cx="5689600" cy="504825"/>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25956" name="Text Box 4"/>
          <p:cNvSpPr txBox="1">
            <a:spLocks noChangeArrowheads="1"/>
          </p:cNvSpPr>
          <p:nvPr/>
        </p:nvSpPr>
        <p:spPr bwMode="auto">
          <a:xfrm>
            <a:off x="3214678" y="2492375"/>
            <a:ext cx="5172085" cy="3046988"/>
          </a:xfrm>
          <a:prstGeom prst="rect">
            <a:avLst/>
          </a:prstGeom>
          <a:noFill/>
          <a:ln w="9525">
            <a:noFill/>
            <a:miter lim="800000"/>
            <a:headEnd/>
            <a:tailEnd/>
          </a:ln>
          <a:effectLst/>
        </p:spPr>
        <p:txBody>
          <a:bodyPr wrap="square">
            <a:prstTxWarp prst="textNoShape">
              <a:avLst/>
            </a:prstTxWarp>
            <a:spAutoFit/>
          </a:bodyPr>
          <a:lstStyle/>
          <a:p>
            <a:pPr marL="800100" lvl="1" indent="-342900" algn="just"/>
            <a:endParaRPr lang="es-MX" dirty="0"/>
          </a:p>
          <a:p>
            <a:pPr marL="342900" indent="-342900" algn="just"/>
            <a:r>
              <a:rPr lang="es-MX" b="1" dirty="0"/>
              <a:t>		Para que sea posible hablar bien, las cuerdas 	vocales, el diafragma, músculos abdominales, 	músculos pectorales, lengua, boca y pasajes 	nasales deben todos ser usados. </a:t>
            </a:r>
          </a:p>
        </p:txBody>
      </p:sp>
      <p:pic>
        <p:nvPicPr>
          <p:cNvPr id="125957" name="Picture 5" descr="MCj03433930000[1]"/>
          <p:cNvPicPr>
            <a:picLocks noChangeAspect="1" noChangeArrowheads="1"/>
          </p:cNvPicPr>
          <p:nvPr/>
        </p:nvPicPr>
        <p:blipFill>
          <a:blip r:embed="rId2"/>
          <a:srcRect/>
          <a:stretch>
            <a:fillRect/>
          </a:stretch>
        </p:blipFill>
        <p:spPr bwMode="auto">
          <a:xfrm>
            <a:off x="1619250" y="2636838"/>
            <a:ext cx="1663700" cy="3360737"/>
          </a:xfrm>
          <a:prstGeom prst="rect">
            <a:avLst/>
          </a:prstGeom>
          <a:noFill/>
        </p:spPr>
      </p:pic>
      <p:sp>
        <p:nvSpPr>
          <p:cNvPr id="125959" name="WordArt 7"/>
          <p:cNvSpPr>
            <a:spLocks noChangeArrowheads="1" noChangeShapeType="1" noTextEdit="1"/>
          </p:cNvSpPr>
          <p:nvPr/>
        </p:nvSpPr>
        <p:spPr bwMode="auto">
          <a:xfrm>
            <a:off x="2124075" y="1052513"/>
            <a:ext cx="5472113" cy="217487"/>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125960" name="Text Box 8"/>
          <p:cNvSpPr txBox="1">
            <a:spLocks noChangeArrowheads="1"/>
          </p:cNvSpPr>
          <p:nvPr/>
        </p:nvSpPr>
        <p:spPr bwMode="auto">
          <a:xfrm>
            <a:off x="1122363" y="1484313"/>
            <a:ext cx="6899275" cy="457200"/>
          </a:xfrm>
          <a:prstGeom prst="rect">
            <a:avLst/>
          </a:prstGeom>
          <a:noFill/>
          <a:ln w="9525">
            <a:noFill/>
            <a:miter lim="800000"/>
            <a:headEnd/>
            <a:tailEnd/>
          </a:ln>
          <a:effectLst/>
        </p:spPr>
        <p:txBody>
          <a:bodyPr>
            <a:prstTxWarp prst="textNoShape">
              <a:avLst/>
            </a:prstTxWarp>
            <a:spAutoFit/>
          </a:bodyPr>
          <a:lstStyle/>
          <a:p>
            <a:r>
              <a:rPr lang="es-MX" b="1">
                <a:solidFill>
                  <a:srgbClr val="CC0000"/>
                </a:solidFill>
              </a:rPr>
              <a:t>1. ¿Cómo se producen los sonidos y el habla?</a:t>
            </a:r>
          </a:p>
        </p:txBody>
      </p:sp>
      <p:sp>
        <p:nvSpPr>
          <p:cNvPr id="125961" name="WordArt 9"/>
          <p:cNvSpPr>
            <a:spLocks noChangeArrowheads="1" noChangeShapeType="1" noTextEdit="1"/>
          </p:cNvSpPr>
          <p:nvPr/>
        </p:nvSpPr>
        <p:spPr bwMode="auto">
          <a:xfrm>
            <a:off x="827088" y="40481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9" name="Picture 13" descr="MPj03167910000[1]"/>
          <p:cNvPicPr>
            <a:picLocks noChangeAspect="1" noChangeArrowheads="1"/>
          </p:cNvPicPr>
          <p:nvPr/>
        </p:nvPicPr>
        <p:blipFill>
          <a:blip r:embed="rId2"/>
          <a:srcRect/>
          <a:stretch>
            <a:fillRect/>
          </a:stretch>
        </p:blipFill>
        <p:spPr bwMode="auto">
          <a:xfrm>
            <a:off x="1187450" y="2420938"/>
            <a:ext cx="5343525" cy="3870325"/>
          </a:xfrm>
          <a:prstGeom prst="rect">
            <a:avLst/>
          </a:prstGeom>
          <a:noFill/>
        </p:spPr>
      </p:pic>
      <p:sp>
        <p:nvSpPr>
          <p:cNvPr id="14343" name="Text Box 7"/>
          <p:cNvSpPr txBox="1">
            <a:spLocks noChangeArrowheads="1"/>
          </p:cNvSpPr>
          <p:nvPr/>
        </p:nvSpPr>
        <p:spPr bwMode="auto">
          <a:xfrm>
            <a:off x="2195513" y="1341438"/>
            <a:ext cx="5162550" cy="519112"/>
          </a:xfrm>
          <a:prstGeom prst="rect">
            <a:avLst/>
          </a:prstGeom>
          <a:noFill/>
          <a:ln w="9525">
            <a:noFill/>
            <a:miter lim="800000"/>
            <a:headEnd/>
            <a:tailEnd/>
          </a:ln>
          <a:effectLst/>
        </p:spPr>
        <p:txBody>
          <a:bodyPr wrap="none">
            <a:prstTxWarp prst="textNoShape">
              <a:avLst/>
            </a:prstTxWarp>
            <a:spAutoFit/>
          </a:bodyPr>
          <a:lstStyle/>
          <a:p>
            <a:r>
              <a:rPr lang="es-MX" sz="2800" b="1">
                <a:solidFill>
                  <a:srgbClr val="CC0000"/>
                </a:solidFill>
              </a:rPr>
              <a:t>2. RESPIRACIÓN CORRECTA</a:t>
            </a:r>
          </a:p>
        </p:txBody>
      </p:sp>
      <p:sp>
        <p:nvSpPr>
          <p:cNvPr id="14353" name="Rectangle 17"/>
          <p:cNvSpPr>
            <a:spLocks noChangeArrowheads="1"/>
          </p:cNvSpPr>
          <p:nvPr/>
        </p:nvSpPr>
        <p:spPr bwMode="auto">
          <a:xfrm>
            <a:off x="2051050" y="836613"/>
            <a:ext cx="5689600" cy="504825"/>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4354" name="WordArt 18"/>
          <p:cNvSpPr>
            <a:spLocks noChangeArrowheads="1" noChangeShapeType="1" noTextEdit="1"/>
          </p:cNvSpPr>
          <p:nvPr/>
        </p:nvSpPr>
        <p:spPr bwMode="auto">
          <a:xfrm>
            <a:off x="2124075" y="981075"/>
            <a:ext cx="5472113" cy="217488"/>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14356" name="Rectangle 20"/>
          <p:cNvSpPr>
            <a:spLocks noChangeArrowheads="1"/>
          </p:cNvSpPr>
          <p:nvPr/>
        </p:nvSpPr>
        <p:spPr bwMode="auto">
          <a:xfrm>
            <a:off x="3635375" y="2420938"/>
            <a:ext cx="3960813" cy="4176712"/>
          </a:xfrm>
          <a:prstGeom prst="rect">
            <a:avLst/>
          </a:prstGeom>
          <a:solidFill>
            <a:schemeClr val="bg1"/>
          </a:solidFill>
          <a:ln w="9525">
            <a:noFill/>
            <a:miter lim="800000"/>
            <a:headEnd/>
            <a:tailEnd/>
          </a:ln>
          <a:effectLst/>
        </p:spPr>
        <p:txBody>
          <a:bodyPr wrap="none" anchor="ctr">
            <a:prstTxWarp prst="textNoShape">
              <a:avLst/>
            </a:prstTxWarp>
          </a:bodyPr>
          <a:lstStyle/>
          <a:p>
            <a:endParaRPr lang="es-MX"/>
          </a:p>
        </p:txBody>
      </p:sp>
      <p:sp>
        <p:nvSpPr>
          <p:cNvPr id="14350" name="Text Box 14"/>
          <p:cNvSpPr txBox="1">
            <a:spLocks noChangeArrowheads="1"/>
          </p:cNvSpPr>
          <p:nvPr/>
        </p:nvSpPr>
        <p:spPr bwMode="auto">
          <a:xfrm>
            <a:off x="4140200" y="2636838"/>
            <a:ext cx="4176713" cy="3477875"/>
          </a:xfrm>
          <a:prstGeom prst="rect">
            <a:avLst/>
          </a:prstGeom>
          <a:solidFill>
            <a:schemeClr val="bg1"/>
          </a:solidFill>
          <a:ln w="9525">
            <a:noFill/>
            <a:miter lim="800000"/>
            <a:headEnd/>
            <a:tailEnd/>
          </a:ln>
          <a:effectLst/>
        </p:spPr>
        <p:txBody>
          <a:bodyPr>
            <a:prstTxWarp prst="textNoShape">
              <a:avLst/>
            </a:prstTxWarp>
            <a:spAutoFit/>
          </a:bodyPr>
          <a:lstStyle/>
          <a:p>
            <a:pPr algn="just"/>
            <a:r>
              <a:rPr lang="es-MX" sz="2200" b="1">
                <a:latin typeface="Tahoma" charset="0"/>
              </a:rPr>
              <a:t>Cuando una persona está hablando en público, debe pensar acerca de su respiración. Si sólo respira superficialmente, entonces su garganta pronto se resentirá del hablar  porque no está recibiendo ninguna ayuda de sus músculos abdominales y diafragma.</a:t>
            </a:r>
          </a:p>
        </p:txBody>
      </p:sp>
      <p:sp>
        <p:nvSpPr>
          <p:cNvPr id="14357" name="WordArt 21"/>
          <p:cNvSpPr>
            <a:spLocks noChangeArrowheads="1" noChangeShapeType="1" noTextEdit="1"/>
          </p:cNvSpPr>
          <p:nvPr/>
        </p:nvSpPr>
        <p:spPr bwMode="auto">
          <a:xfrm>
            <a:off x="684213" y="476250"/>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8" name="Picture 8" descr="iglesia 6"/>
          <p:cNvPicPr>
            <a:picLocks noChangeAspect="1" noChangeArrowheads="1"/>
          </p:cNvPicPr>
          <p:nvPr/>
        </p:nvPicPr>
        <p:blipFill>
          <a:blip r:embed="rId2"/>
          <a:srcRect/>
          <a:stretch>
            <a:fillRect/>
          </a:stretch>
        </p:blipFill>
        <p:spPr bwMode="auto">
          <a:xfrm>
            <a:off x="4140200" y="1989138"/>
            <a:ext cx="4535488" cy="4173537"/>
          </a:xfrm>
          <a:prstGeom prst="rect">
            <a:avLst/>
          </a:prstGeom>
          <a:noFill/>
        </p:spPr>
      </p:pic>
      <p:sp>
        <p:nvSpPr>
          <p:cNvPr id="15367" name="Text Box 7"/>
          <p:cNvSpPr txBox="1">
            <a:spLocks noChangeArrowheads="1"/>
          </p:cNvSpPr>
          <p:nvPr/>
        </p:nvSpPr>
        <p:spPr bwMode="auto">
          <a:xfrm>
            <a:off x="755650" y="1773238"/>
            <a:ext cx="4464050" cy="4581525"/>
          </a:xfrm>
          <a:prstGeom prst="rect">
            <a:avLst/>
          </a:prstGeom>
          <a:solidFill>
            <a:schemeClr val="bg1"/>
          </a:solidFill>
          <a:ln w="9525">
            <a:noFill/>
            <a:miter lim="800000"/>
            <a:headEnd/>
            <a:tailEnd/>
          </a:ln>
          <a:effectLst/>
        </p:spPr>
        <p:txBody>
          <a:bodyPr>
            <a:prstTxWarp prst="textNoShape">
              <a:avLst/>
            </a:prstTxWarp>
            <a:spAutoFit/>
          </a:bodyPr>
          <a:lstStyle/>
          <a:p>
            <a:pPr algn="just"/>
            <a:r>
              <a:rPr lang="es-MX" sz="2100" b="1" dirty="0">
                <a:latin typeface="Tahoma" charset="0"/>
              </a:rPr>
              <a:t>“Para asegurar la correcta pronunciación al leer y al hablar, vea que los músculos abdominales intervengan de lleno en la respiración y que los órganos respiratorios estén libres de obstrucción; que el esfuerzo de respirar recaiga en los músculos del abdomen, en lugar que en aquellos de la garganta. Gran agotamiento y seria enfermedad de la garganta pueden así ser evitados”.  (</a:t>
            </a:r>
            <a:r>
              <a:rPr lang="es-MX" sz="2100" b="1" dirty="0" err="1">
                <a:latin typeface="Tahoma" charset="0"/>
              </a:rPr>
              <a:t>Ev</a:t>
            </a:r>
            <a:r>
              <a:rPr lang="es-MX" sz="2100" b="1" dirty="0">
                <a:latin typeface="Tahoma" charset="0"/>
              </a:rPr>
              <a:t>. 669)</a:t>
            </a:r>
          </a:p>
        </p:txBody>
      </p:sp>
      <p:sp>
        <p:nvSpPr>
          <p:cNvPr id="15372" name="Text Box 12"/>
          <p:cNvSpPr txBox="1">
            <a:spLocks noChangeArrowheads="1"/>
          </p:cNvSpPr>
          <p:nvPr/>
        </p:nvSpPr>
        <p:spPr bwMode="auto">
          <a:xfrm>
            <a:off x="2195513" y="1268413"/>
            <a:ext cx="5162550" cy="519112"/>
          </a:xfrm>
          <a:prstGeom prst="rect">
            <a:avLst/>
          </a:prstGeom>
          <a:noFill/>
          <a:ln w="9525">
            <a:noFill/>
            <a:miter lim="800000"/>
            <a:headEnd/>
            <a:tailEnd/>
          </a:ln>
          <a:effectLst/>
        </p:spPr>
        <p:txBody>
          <a:bodyPr wrap="none">
            <a:prstTxWarp prst="textNoShape">
              <a:avLst/>
            </a:prstTxWarp>
            <a:spAutoFit/>
          </a:bodyPr>
          <a:lstStyle/>
          <a:p>
            <a:r>
              <a:rPr lang="es-MX" sz="2800" b="1">
                <a:solidFill>
                  <a:srgbClr val="CC0000"/>
                </a:solidFill>
              </a:rPr>
              <a:t>2. RESPIRACIÓN CORRECTA</a:t>
            </a:r>
          </a:p>
        </p:txBody>
      </p:sp>
      <p:sp>
        <p:nvSpPr>
          <p:cNvPr id="15373" name="Rectangle 13"/>
          <p:cNvSpPr>
            <a:spLocks noChangeArrowheads="1"/>
          </p:cNvSpPr>
          <p:nvPr/>
        </p:nvSpPr>
        <p:spPr bwMode="auto">
          <a:xfrm>
            <a:off x="2051050" y="765175"/>
            <a:ext cx="5689600" cy="504825"/>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5374" name="WordArt 14"/>
          <p:cNvSpPr>
            <a:spLocks noChangeArrowheads="1" noChangeShapeType="1" noTextEdit="1"/>
          </p:cNvSpPr>
          <p:nvPr/>
        </p:nvSpPr>
        <p:spPr bwMode="auto">
          <a:xfrm>
            <a:off x="2124075" y="908050"/>
            <a:ext cx="5472113" cy="217488"/>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sp>
        <p:nvSpPr>
          <p:cNvPr id="15375" name="WordArt 15"/>
          <p:cNvSpPr>
            <a:spLocks noChangeArrowheads="1" noChangeShapeType="1" noTextEdit="1"/>
          </p:cNvSpPr>
          <p:nvPr/>
        </p:nvSpPr>
        <p:spPr bwMode="auto">
          <a:xfrm>
            <a:off x="755650" y="33337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323850" y="895350"/>
            <a:ext cx="8748713" cy="519113"/>
          </a:xfrm>
          <a:prstGeom prst="rect">
            <a:avLst/>
          </a:prstGeom>
          <a:noFill/>
          <a:ln w="9525">
            <a:noFill/>
            <a:miter lim="800000"/>
            <a:headEnd/>
            <a:tailEnd/>
          </a:ln>
          <a:effectLst/>
        </p:spPr>
        <p:txBody>
          <a:bodyPr>
            <a:prstTxWarp prst="textNoShape">
              <a:avLst/>
            </a:prstTxWarp>
            <a:spAutoFit/>
          </a:bodyPr>
          <a:lstStyle/>
          <a:p>
            <a:endParaRPr lang="es-MX" sz="2800">
              <a:solidFill>
                <a:schemeClr val="bg1"/>
              </a:solidFill>
            </a:endParaRPr>
          </a:p>
        </p:txBody>
      </p:sp>
      <p:sp>
        <p:nvSpPr>
          <p:cNvPr id="17414" name="Text Box 6"/>
          <p:cNvSpPr txBox="1">
            <a:spLocks noChangeArrowheads="1"/>
          </p:cNvSpPr>
          <p:nvPr/>
        </p:nvSpPr>
        <p:spPr bwMode="auto">
          <a:xfrm>
            <a:off x="2235200" y="1484313"/>
            <a:ext cx="4672013" cy="519112"/>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prstTxWarp prst="textNoShape">
              <a:avLst/>
            </a:prstTxWarp>
            <a:spAutoFit/>
          </a:bodyPr>
          <a:lstStyle/>
          <a:p>
            <a:r>
              <a:rPr lang="es-MX" sz="2800" b="1">
                <a:solidFill>
                  <a:srgbClr val="CC0000"/>
                </a:solidFill>
              </a:rPr>
              <a:t>3. HABLAR CLARAMENTE</a:t>
            </a:r>
          </a:p>
        </p:txBody>
      </p:sp>
      <p:sp>
        <p:nvSpPr>
          <p:cNvPr id="17415" name="Text Box 7"/>
          <p:cNvSpPr txBox="1">
            <a:spLocks noChangeArrowheads="1"/>
          </p:cNvSpPr>
          <p:nvPr/>
        </p:nvSpPr>
        <p:spPr bwMode="auto">
          <a:xfrm>
            <a:off x="881063" y="2492375"/>
            <a:ext cx="7380287" cy="1054100"/>
          </a:xfrm>
          <a:prstGeom prst="rect">
            <a:avLst/>
          </a:prstGeom>
          <a:solidFill>
            <a:schemeClr val="bg1"/>
          </a:solidFill>
          <a:ln w="9525">
            <a:noFill/>
            <a:miter lim="800000"/>
            <a:headEnd/>
            <a:tailEnd/>
          </a:ln>
          <a:effectLst/>
        </p:spPr>
        <p:txBody>
          <a:bodyPr>
            <a:prstTxWarp prst="textNoShape">
              <a:avLst/>
            </a:prstTxWarp>
            <a:spAutoFit/>
          </a:bodyPr>
          <a:lstStyle/>
          <a:p>
            <a:r>
              <a:rPr lang="es-MX" sz="2100" b="1">
                <a:latin typeface="Tahoma" charset="0"/>
              </a:rPr>
              <a:t>A menos que hables clara y lentamente, tus oyentes pronto se cansarán de oírte y la importancia de tu mensaje se perderá. </a:t>
            </a:r>
          </a:p>
        </p:txBody>
      </p:sp>
      <p:sp>
        <p:nvSpPr>
          <p:cNvPr id="17416" name="Text Box 8"/>
          <p:cNvSpPr txBox="1">
            <a:spLocks noChangeArrowheads="1"/>
          </p:cNvSpPr>
          <p:nvPr/>
        </p:nvSpPr>
        <p:spPr bwMode="auto">
          <a:xfrm>
            <a:off x="539750" y="3716338"/>
            <a:ext cx="5905500" cy="2654300"/>
          </a:xfrm>
          <a:prstGeom prst="rect">
            <a:avLst/>
          </a:prstGeom>
          <a:noFill/>
          <a:ln w="9525">
            <a:noFill/>
            <a:miter lim="800000"/>
            <a:headEnd/>
            <a:tailEnd/>
          </a:ln>
          <a:effectLst/>
        </p:spPr>
        <p:txBody>
          <a:bodyPr>
            <a:prstTxWarp prst="textNoShape">
              <a:avLst/>
            </a:prstTxWarp>
            <a:spAutoFit/>
          </a:bodyPr>
          <a:lstStyle/>
          <a:p>
            <a:pPr algn="ctr"/>
            <a:r>
              <a:rPr lang="es-MX" sz="2800" b="1" dirty="0"/>
              <a:t>“Hable  lentamente. Muchos hablan velozmente, apurando una palabra detrás de la otra tan rápido que el efecto de lo que dicen se pierde”.</a:t>
            </a:r>
          </a:p>
          <a:p>
            <a:pPr algn="ctr"/>
            <a:r>
              <a:rPr lang="es-MX" sz="2800" b="1" dirty="0"/>
              <a:t> (C.M 234, 235)</a:t>
            </a:r>
          </a:p>
        </p:txBody>
      </p:sp>
      <p:sp>
        <p:nvSpPr>
          <p:cNvPr id="17419" name="Rectangle 11"/>
          <p:cNvSpPr>
            <a:spLocks noChangeArrowheads="1"/>
          </p:cNvSpPr>
          <p:nvPr/>
        </p:nvSpPr>
        <p:spPr bwMode="auto">
          <a:xfrm>
            <a:off x="2051050" y="836613"/>
            <a:ext cx="5689600" cy="504825"/>
          </a:xfrm>
          <a:prstGeom prst="rect">
            <a:avLst/>
          </a:prstGeom>
          <a:solidFill>
            <a:schemeClr val="tx2"/>
          </a:solidFill>
          <a:ln w="9525">
            <a:noFill/>
            <a:miter lim="800000"/>
            <a:headEnd/>
            <a:tailEnd/>
          </a:ln>
          <a:effectLst/>
        </p:spPr>
        <p:txBody>
          <a:bodyPr wrap="none" anchor="ctr">
            <a:prstTxWarp prst="textNoShape">
              <a:avLst/>
            </a:prstTxWarp>
          </a:bodyPr>
          <a:lstStyle/>
          <a:p>
            <a:endParaRPr lang="es-MX"/>
          </a:p>
        </p:txBody>
      </p:sp>
      <p:sp>
        <p:nvSpPr>
          <p:cNvPr id="17420" name="WordArt 12"/>
          <p:cNvSpPr>
            <a:spLocks noChangeArrowheads="1" noChangeShapeType="1" noTextEdit="1"/>
          </p:cNvSpPr>
          <p:nvPr/>
        </p:nvSpPr>
        <p:spPr bwMode="auto">
          <a:xfrm>
            <a:off x="2124075" y="979488"/>
            <a:ext cx="5472113" cy="217487"/>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chemeClr val="bg1"/>
                </a:solidFill>
                <a:latin typeface="Arial Black"/>
                <a:ea typeface="Arial Black"/>
                <a:cs typeface="Arial Black"/>
              </a:rPr>
              <a:t>DESARROLLANDO TU VOZ DE ORADOR</a:t>
            </a:r>
            <a:endParaRPr lang="es-MX" sz="3600" kern="10">
              <a:ln w="9525">
                <a:noFill/>
                <a:round/>
                <a:headEnd/>
                <a:tailEnd/>
              </a:ln>
              <a:solidFill>
                <a:schemeClr val="bg1"/>
              </a:solidFill>
              <a:latin typeface="Arial Black"/>
              <a:ea typeface="Arial Black"/>
              <a:cs typeface="Arial Black"/>
            </a:endParaRPr>
          </a:p>
        </p:txBody>
      </p:sp>
      <p:pic>
        <p:nvPicPr>
          <p:cNvPr id="17421" name="Picture 13" descr="CTOFF020"/>
          <p:cNvPicPr>
            <a:picLocks noChangeAspect="1" noChangeArrowheads="1"/>
          </p:cNvPicPr>
          <p:nvPr/>
        </p:nvPicPr>
        <p:blipFill>
          <a:blip r:embed="rId2"/>
          <a:srcRect/>
          <a:stretch>
            <a:fillRect/>
          </a:stretch>
        </p:blipFill>
        <p:spPr bwMode="auto">
          <a:xfrm>
            <a:off x="6516688" y="3933825"/>
            <a:ext cx="1849437" cy="1952625"/>
          </a:xfrm>
          <a:prstGeom prst="rect">
            <a:avLst/>
          </a:prstGeom>
          <a:noFill/>
        </p:spPr>
      </p:pic>
      <p:sp>
        <p:nvSpPr>
          <p:cNvPr id="17422" name="WordArt 14"/>
          <p:cNvSpPr>
            <a:spLocks noChangeArrowheads="1" noChangeShapeType="1" noTextEdit="1"/>
          </p:cNvSpPr>
          <p:nvPr/>
        </p:nvSpPr>
        <p:spPr bwMode="auto">
          <a:xfrm>
            <a:off x="611188" y="333375"/>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3CC33"/>
        </a:solidFill>
        <a:effectLst/>
      </p:bgPr>
    </p:bg>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1187450" y="1125538"/>
            <a:ext cx="5062538" cy="579437"/>
          </a:xfrm>
          <a:prstGeom prst="rect">
            <a:avLst/>
          </a:prstGeom>
          <a:noFill/>
          <a:ln w="9525">
            <a:noFill/>
            <a:miter lim="800000"/>
            <a:headEnd/>
            <a:tailEnd/>
          </a:ln>
          <a:effectLst>
            <a:outerShdw blurRad="63500" dist="38099" dir="2700000" algn="ctr" rotWithShape="0">
              <a:schemeClr val="tx2">
                <a:alpha val="74998"/>
              </a:schemeClr>
            </a:outerShdw>
          </a:effectLst>
        </p:spPr>
        <p:txBody>
          <a:bodyPr wrap="none">
            <a:prstTxWarp prst="textNoShape">
              <a:avLst/>
            </a:prstTxWarp>
            <a:spAutoFit/>
          </a:bodyPr>
          <a:lstStyle/>
          <a:p>
            <a:r>
              <a:rPr lang="es-MX" sz="3200" b="1">
                <a:solidFill>
                  <a:srgbClr val="CC0000"/>
                </a:solidFill>
              </a:rPr>
              <a:t>4. USE BUEN LENGUAJE</a:t>
            </a:r>
          </a:p>
        </p:txBody>
      </p:sp>
      <p:sp>
        <p:nvSpPr>
          <p:cNvPr id="18437" name="Text Box 5"/>
          <p:cNvSpPr txBox="1">
            <a:spLocks noChangeArrowheads="1"/>
          </p:cNvSpPr>
          <p:nvPr/>
        </p:nvSpPr>
        <p:spPr bwMode="auto">
          <a:xfrm>
            <a:off x="755650" y="1943100"/>
            <a:ext cx="4897438" cy="1917700"/>
          </a:xfrm>
          <a:prstGeom prst="rect">
            <a:avLst/>
          </a:prstGeom>
          <a:noFill/>
          <a:ln w="9525">
            <a:noFill/>
            <a:miter lim="800000"/>
            <a:headEnd/>
            <a:tailEnd/>
          </a:ln>
          <a:effectLst/>
        </p:spPr>
        <p:txBody>
          <a:bodyPr>
            <a:prstTxWarp prst="textNoShape">
              <a:avLst/>
            </a:prstTxWarp>
            <a:spAutoFit/>
          </a:bodyPr>
          <a:lstStyle/>
          <a:p>
            <a:r>
              <a:rPr lang="es-MX" b="1"/>
              <a:t>No use expresiones del lenguaje que ofenderán a tus oyentes. No sea vulgar o grosero en el habla o en las ilustraciones. </a:t>
            </a:r>
          </a:p>
        </p:txBody>
      </p:sp>
      <p:sp>
        <p:nvSpPr>
          <p:cNvPr id="18438" name="Text Box 6"/>
          <p:cNvSpPr txBox="1">
            <a:spLocks noChangeArrowheads="1"/>
          </p:cNvSpPr>
          <p:nvPr/>
        </p:nvSpPr>
        <p:spPr bwMode="auto">
          <a:xfrm>
            <a:off x="684213" y="4037013"/>
            <a:ext cx="5113337" cy="1552575"/>
          </a:xfrm>
          <a:prstGeom prst="rect">
            <a:avLst/>
          </a:prstGeom>
          <a:noFill/>
          <a:ln w="9525">
            <a:noFill/>
            <a:miter lim="800000"/>
            <a:headEnd/>
            <a:tailEnd/>
          </a:ln>
          <a:effectLst/>
        </p:spPr>
        <p:txBody>
          <a:bodyPr>
            <a:prstTxWarp prst="textNoShape">
              <a:avLst/>
            </a:prstTxWarp>
            <a:spAutoFit/>
          </a:bodyPr>
          <a:lstStyle/>
          <a:p>
            <a:r>
              <a:rPr lang="es-MX" b="1"/>
              <a:t>1 Corintios 1:21  	</a:t>
            </a:r>
          </a:p>
          <a:p>
            <a:r>
              <a:rPr lang="es-MX" b="1"/>
              <a:t>“... agradó a Dios salvar a los creyentes por la necedad de la predicación”. </a:t>
            </a:r>
          </a:p>
        </p:txBody>
      </p:sp>
      <p:pic>
        <p:nvPicPr>
          <p:cNvPr id="18439" name="Picture 7" descr="Cópia de Saludo"/>
          <p:cNvPicPr>
            <a:picLocks noGrp="1" noChangeAspect="1" noChangeArrowheads="1"/>
          </p:cNvPicPr>
          <p:nvPr>
            <p:ph/>
          </p:nvPr>
        </p:nvPicPr>
        <p:blipFill>
          <a:blip r:embed="rId2"/>
          <a:srcRect/>
          <a:stretch>
            <a:fillRect/>
          </a:stretch>
        </p:blipFill>
        <p:spPr>
          <a:xfrm>
            <a:off x="5435600" y="1628775"/>
            <a:ext cx="3289300" cy="4752975"/>
          </a:xfrm>
          <a:noFill/>
          <a:ln/>
        </p:spPr>
      </p:pic>
      <p:sp>
        <p:nvSpPr>
          <p:cNvPr id="18442" name="WordArt 10"/>
          <p:cNvSpPr>
            <a:spLocks noChangeArrowheads="1" noChangeShapeType="1" noTextEdit="1"/>
          </p:cNvSpPr>
          <p:nvPr/>
        </p:nvSpPr>
        <p:spPr bwMode="auto">
          <a:xfrm>
            <a:off x="3995738" y="576263"/>
            <a:ext cx="4572000" cy="188912"/>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DESARROLLANDO TU VOZ DE ORADOR</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18443" name="WordArt 11"/>
          <p:cNvSpPr>
            <a:spLocks noChangeArrowheads="1" noChangeShapeType="1" noTextEdit="1"/>
          </p:cNvSpPr>
          <p:nvPr/>
        </p:nvSpPr>
        <p:spPr bwMode="auto">
          <a:xfrm>
            <a:off x="611188" y="18891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4" name="Picture 10" descr="RELCR008"/>
          <p:cNvPicPr>
            <a:picLocks noChangeAspect="1" noChangeArrowheads="1"/>
          </p:cNvPicPr>
          <p:nvPr/>
        </p:nvPicPr>
        <p:blipFill>
          <a:blip r:embed="rId2"/>
          <a:srcRect/>
          <a:stretch>
            <a:fillRect/>
          </a:stretch>
        </p:blipFill>
        <p:spPr bwMode="auto">
          <a:xfrm>
            <a:off x="5975350" y="-963613"/>
            <a:ext cx="3168650" cy="3455988"/>
          </a:xfrm>
          <a:prstGeom prst="rect">
            <a:avLst/>
          </a:prstGeom>
          <a:noFill/>
        </p:spPr>
      </p:pic>
      <p:sp>
        <p:nvSpPr>
          <p:cNvPr id="16388" name="WordArt 4"/>
          <p:cNvSpPr>
            <a:spLocks noChangeArrowheads="1" noChangeShapeType="1" noTextEdit="1"/>
          </p:cNvSpPr>
          <p:nvPr/>
        </p:nvSpPr>
        <p:spPr bwMode="auto">
          <a:xfrm>
            <a:off x="754063" y="1268413"/>
            <a:ext cx="5257800" cy="576262"/>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6389" name="Text Box 5"/>
          <p:cNvSpPr txBox="1">
            <a:spLocks noChangeArrowheads="1"/>
          </p:cNvSpPr>
          <p:nvPr/>
        </p:nvSpPr>
        <p:spPr bwMode="auto">
          <a:xfrm>
            <a:off x="684213" y="1860550"/>
            <a:ext cx="3471862" cy="488950"/>
          </a:xfrm>
          <a:prstGeom prst="rect">
            <a:avLst/>
          </a:prstGeom>
          <a:noFill/>
          <a:ln w="9525">
            <a:noFill/>
            <a:miter lim="800000"/>
            <a:headEnd/>
            <a:tailEnd/>
          </a:ln>
          <a:effectLst/>
        </p:spPr>
        <p:txBody>
          <a:bodyPr wrap="none">
            <a:prstTxWarp prst="textNoShape">
              <a:avLst/>
            </a:prstTxWarp>
            <a:spAutoFit/>
          </a:bodyPr>
          <a:lstStyle/>
          <a:p>
            <a:r>
              <a:rPr lang="es-MX" sz="2600" b="1">
                <a:solidFill>
                  <a:schemeClr val="bg1"/>
                </a:solidFill>
              </a:rPr>
              <a:t>¿Qué es un sermón?</a:t>
            </a:r>
          </a:p>
        </p:txBody>
      </p:sp>
      <p:sp>
        <p:nvSpPr>
          <p:cNvPr id="16393" name="Text Box 9"/>
          <p:cNvSpPr txBox="1">
            <a:spLocks noChangeArrowheads="1"/>
          </p:cNvSpPr>
          <p:nvPr/>
        </p:nvSpPr>
        <p:spPr bwMode="auto">
          <a:xfrm>
            <a:off x="1114425" y="2420938"/>
            <a:ext cx="7129463" cy="3948112"/>
          </a:xfrm>
          <a:prstGeom prst="rect">
            <a:avLst/>
          </a:prstGeom>
          <a:solidFill>
            <a:srgbClr val="FFCC00"/>
          </a:solidFill>
          <a:ln w="9525">
            <a:noFill/>
            <a:miter lim="800000"/>
            <a:headEnd/>
            <a:tailEnd/>
          </a:ln>
          <a:effectLst/>
        </p:spPr>
        <p:txBody>
          <a:bodyPr>
            <a:prstTxWarp prst="textNoShape">
              <a:avLst/>
            </a:prstTxWarp>
            <a:spAutoFit/>
          </a:bodyPr>
          <a:lstStyle/>
          <a:p>
            <a:pPr>
              <a:spcBef>
                <a:spcPct val="50000"/>
              </a:spcBef>
              <a:buFont typeface="Wingdings" charset="2"/>
              <a:buChar char="Ø"/>
            </a:pPr>
            <a:r>
              <a:rPr lang="es-MX" sz="2200" b="1"/>
              <a:t> Un discurso o plática</a:t>
            </a:r>
          </a:p>
          <a:p>
            <a:pPr>
              <a:spcBef>
                <a:spcPct val="50000"/>
              </a:spcBef>
              <a:buFont typeface="Wingdings" charset="2"/>
              <a:buChar char="Ø"/>
            </a:pPr>
            <a:r>
              <a:rPr lang="es-MX" sz="2200" b="1"/>
              <a:t> Preparado de forma ordenada</a:t>
            </a:r>
          </a:p>
          <a:p>
            <a:pPr>
              <a:spcBef>
                <a:spcPct val="50000"/>
              </a:spcBef>
              <a:buFont typeface="Wingdings" charset="2"/>
              <a:buChar char="Ø"/>
            </a:pPr>
            <a:r>
              <a:rPr lang="es-MX" sz="2200" b="1"/>
              <a:t> Preparado para satisfacer las necesidades de los   oyentes</a:t>
            </a:r>
          </a:p>
          <a:p>
            <a:pPr>
              <a:spcBef>
                <a:spcPct val="50000"/>
              </a:spcBef>
              <a:buFont typeface="Wingdings" charset="2"/>
              <a:buChar char="Ø"/>
            </a:pPr>
            <a:r>
              <a:rPr lang="es-MX" sz="2200" b="1"/>
              <a:t> Preparado para ayudar a la gente a decidirse a aceptar el liderazgo de Dios en sus vidas</a:t>
            </a:r>
          </a:p>
          <a:p>
            <a:pPr>
              <a:spcBef>
                <a:spcPct val="50000"/>
              </a:spcBef>
              <a:buFont typeface="Wingdings" charset="2"/>
              <a:buChar char="Ø"/>
            </a:pPr>
            <a:r>
              <a:rPr lang="es-MX" sz="2200" b="1"/>
              <a:t>Predicado de manera que la Palabra de Dios se haga significativa</a:t>
            </a:r>
          </a:p>
          <a:p>
            <a:pPr>
              <a:spcBef>
                <a:spcPct val="50000"/>
              </a:spcBef>
              <a:buFont typeface="Wingdings" charset="2"/>
              <a:buChar char="Ø"/>
            </a:pPr>
            <a:r>
              <a:rPr lang="es-MX" sz="2200" b="1"/>
              <a:t>Presentado para elevar a Jesús como Señor. </a:t>
            </a:r>
          </a:p>
        </p:txBody>
      </p:sp>
      <p:sp>
        <p:nvSpPr>
          <p:cNvPr id="16396"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394"/>
                                        </p:tgtEl>
                                        <p:attrNameLst>
                                          <p:attrName>style.visibility</p:attrName>
                                        </p:attrNameLst>
                                      </p:cBhvr>
                                      <p:to>
                                        <p:strVal val="visible"/>
                                      </p:to>
                                    </p:set>
                                    <p:anim calcmode="lin" valueType="num">
                                      <p:cBhvr additive="base">
                                        <p:cTn id="7" dur="500" fill="hold"/>
                                        <p:tgtEl>
                                          <p:spTgt spid="16394"/>
                                        </p:tgtEl>
                                        <p:attrNameLst>
                                          <p:attrName>ppt_x</p:attrName>
                                        </p:attrNameLst>
                                      </p:cBhvr>
                                      <p:tavLst>
                                        <p:tav tm="0">
                                          <p:val>
                                            <p:strVal val="0-#ppt_w/2"/>
                                          </p:val>
                                        </p:tav>
                                        <p:tav tm="100000">
                                          <p:val>
                                            <p:strVal val="#ppt_x"/>
                                          </p:val>
                                        </p:tav>
                                      </p:tavLst>
                                    </p:anim>
                                    <p:anim calcmode="lin" valueType="num">
                                      <p:cBhvr additive="base">
                                        <p:cTn id="8" dur="500" fill="hold"/>
                                        <p:tgtEl>
                                          <p:spTgt spid="163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0805014x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079" name="WordArt 7"/>
          <p:cNvSpPr>
            <a:spLocks noChangeArrowheads="1" noChangeShapeType="1" noTextEdit="1"/>
          </p:cNvSpPr>
          <p:nvPr/>
        </p:nvSpPr>
        <p:spPr bwMode="auto">
          <a:xfrm>
            <a:off x="684213" y="3068638"/>
            <a:ext cx="5761037" cy="1512887"/>
          </a:xfrm>
          <a:prstGeom prst="rect">
            <a:avLst/>
          </a:prstGeom>
        </p:spPr>
        <p:txBody>
          <a:bodyPr wrap="none" fromWordArt="1">
            <a:prstTxWarp prst="textPlain">
              <a:avLst>
                <a:gd name="adj" fmla="val 50000"/>
              </a:avLst>
            </a:prstTxWarp>
          </a:bodyPr>
          <a:lstStyle/>
          <a:p>
            <a:pPr algn="ctr"/>
            <a:r>
              <a:rPr lang="es-ES_tradnl" sz="3600" b="1" kern="10">
                <a:ln w="9525">
                  <a:solidFill>
                    <a:srgbClr val="800000"/>
                  </a:solidFill>
                  <a:round/>
                  <a:headEnd/>
                  <a:tailEnd/>
                </a:ln>
                <a:solidFill>
                  <a:schemeClr val="bg1"/>
                </a:solidFill>
                <a:latin typeface="Arial"/>
                <a:ea typeface="Arial"/>
                <a:cs typeface="Arial"/>
              </a:rPr>
              <a:t>"SERMÓN DINÁMICO:</a:t>
            </a:r>
          </a:p>
          <a:p>
            <a:pPr algn="ctr"/>
            <a:r>
              <a:rPr lang="es-ES_tradnl" sz="3600" b="1" kern="10">
                <a:ln w="9525">
                  <a:solidFill>
                    <a:srgbClr val="800000"/>
                  </a:solidFill>
                  <a:round/>
                  <a:headEnd/>
                  <a:tailEnd/>
                </a:ln>
                <a:solidFill>
                  <a:schemeClr val="bg1"/>
                </a:solidFill>
                <a:latin typeface="Arial"/>
                <a:ea typeface="Arial"/>
                <a:cs typeface="Arial"/>
              </a:rPr>
              <a:t>DISEÑO Y MODO DE PREDICAR"</a:t>
            </a:r>
            <a:endParaRPr lang="es-MX" sz="3600" b="1" kern="10">
              <a:ln w="9525">
                <a:solidFill>
                  <a:srgbClr val="800000"/>
                </a:solidFill>
                <a:round/>
                <a:headEnd/>
                <a:tailEnd/>
              </a:ln>
              <a:solidFill>
                <a:schemeClr val="bg1"/>
              </a:solidFill>
              <a:latin typeface="Arial"/>
              <a:ea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Text Box 6"/>
          <p:cNvSpPr txBox="1">
            <a:spLocks noChangeArrowheads="1"/>
          </p:cNvSpPr>
          <p:nvPr/>
        </p:nvSpPr>
        <p:spPr bwMode="auto">
          <a:xfrm>
            <a:off x="1314450" y="1725613"/>
            <a:ext cx="5778500" cy="4656137"/>
          </a:xfrm>
          <a:prstGeom prst="rect">
            <a:avLst/>
          </a:prstGeom>
          <a:solidFill>
            <a:srgbClr val="FFCC00"/>
          </a:solidFill>
          <a:ln w="9525">
            <a:noFill/>
            <a:miter lim="800000"/>
            <a:headEnd/>
            <a:tailEnd/>
          </a:ln>
          <a:effectLst/>
        </p:spPr>
        <p:txBody>
          <a:bodyPr>
            <a:prstTxWarp prst="textNoShape">
              <a:avLst/>
            </a:prstTxWarp>
            <a:spAutoFit/>
          </a:bodyPr>
          <a:lstStyle/>
          <a:p>
            <a:pPr>
              <a:spcBef>
                <a:spcPct val="50000"/>
              </a:spcBef>
              <a:buFont typeface="Wingdings" charset="2"/>
              <a:buChar char="Ä"/>
            </a:pPr>
            <a:r>
              <a:rPr lang="es-MX" sz="2600" b="1"/>
              <a:t>Da Instrucciones</a:t>
            </a:r>
          </a:p>
          <a:p>
            <a:pPr>
              <a:spcBef>
                <a:spcPct val="50000"/>
              </a:spcBef>
              <a:buFont typeface="Wingdings" charset="2"/>
              <a:buChar char="Ä"/>
            </a:pPr>
            <a:r>
              <a:rPr lang="es-MX" sz="2600" b="1"/>
              <a:t>Da comprensión </a:t>
            </a:r>
          </a:p>
          <a:p>
            <a:pPr>
              <a:spcBef>
                <a:spcPct val="50000"/>
              </a:spcBef>
              <a:buFont typeface="Wingdings" charset="2"/>
              <a:buChar char="Ä"/>
            </a:pPr>
            <a:r>
              <a:rPr lang="es-MX" sz="2600" b="1"/>
              <a:t>Da aliento</a:t>
            </a:r>
          </a:p>
          <a:p>
            <a:pPr>
              <a:spcBef>
                <a:spcPct val="50000"/>
              </a:spcBef>
              <a:buFont typeface="Wingdings" charset="2"/>
              <a:buChar char="Ä"/>
            </a:pPr>
            <a:r>
              <a:rPr lang="es-MX" sz="2600" b="1"/>
              <a:t>Enseña responsabilidad</a:t>
            </a:r>
          </a:p>
          <a:p>
            <a:pPr>
              <a:spcBef>
                <a:spcPct val="50000"/>
              </a:spcBef>
              <a:buFont typeface="Wingdings" charset="2"/>
              <a:buChar char="Ä"/>
            </a:pPr>
            <a:r>
              <a:rPr lang="es-MX" sz="2600" b="1"/>
              <a:t>Da información </a:t>
            </a:r>
          </a:p>
          <a:p>
            <a:pPr>
              <a:spcBef>
                <a:spcPct val="50000"/>
              </a:spcBef>
              <a:buFont typeface="Wingdings" charset="2"/>
              <a:buChar char="Ä"/>
            </a:pPr>
            <a:r>
              <a:rPr lang="es-MX" sz="2600" b="1"/>
              <a:t>Da esperanza a los pecadores</a:t>
            </a:r>
          </a:p>
          <a:p>
            <a:pPr>
              <a:spcBef>
                <a:spcPct val="50000"/>
              </a:spcBef>
              <a:buFont typeface="Wingdings" charset="2"/>
              <a:buChar char="Ä"/>
            </a:pPr>
            <a:r>
              <a:rPr lang="es-MX" sz="2600" b="1"/>
              <a:t>Reprende</a:t>
            </a:r>
          </a:p>
          <a:p>
            <a:pPr>
              <a:spcBef>
                <a:spcPct val="50000"/>
              </a:spcBef>
              <a:buFont typeface="Wingdings" charset="2"/>
              <a:buChar char="Ä"/>
            </a:pPr>
            <a:r>
              <a:rPr lang="es-MX" sz="2600" b="1"/>
              <a:t>Inspira a la acción </a:t>
            </a:r>
          </a:p>
        </p:txBody>
      </p:sp>
      <p:pic>
        <p:nvPicPr>
          <p:cNvPr id="22530" name="Picture 2" descr="RELCR008"/>
          <p:cNvPicPr>
            <a:picLocks noChangeAspect="1" noChangeArrowheads="1"/>
          </p:cNvPicPr>
          <p:nvPr/>
        </p:nvPicPr>
        <p:blipFill>
          <a:blip r:embed="rId2"/>
          <a:srcRect/>
          <a:stretch>
            <a:fillRect/>
          </a:stretch>
        </p:blipFill>
        <p:spPr bwMode="auto">
          <a:xfrm>
            <a:off x="6264275" y="-912813"/>
            <a:ext cx="2916238" cy="2828926"/>
          </a:xfrm>
          <a:prstGeom prst="rect">
            <a:avLst/>
          </a:prstGeom>
          <a:noFill/>
        </p:spPr>
      </p:pic>
      <p:sp>
        <p:nvSpPr>
          <p:cNvPr id="22531" name="WordArt 3"/>
          <p:cNvSpPr>
            <a:spLocks noChangeArrowheads="1" noChangeShapeType="1" noTextEdit="1"/>
          </p:cNvSpPr>
          <p:nvPr/>
        </p:nvSpPr>
        <p:spPr bwMode="auto">
          <a:xfrm>
            <a:off x="1692275" y="908050"/>
            <a:ext cx="4464050" cy="333375"/>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22532" name="Text Box 4"/>
          <p:cNvSpPr txBox="1">
            <a:spLocks noChangeArrowheads="1"/>
          </p:cNvSpPr>
          <p:nvPr/>
        </p:nvSpPr>
        <p:spPr bwMode="auto">
          <a:xfrm>
            <a:off x="1116013" y="1268413"/>
            <a:ext cx="2417762" cy="579437"/>
          </a:xfrm>
          <a:prstGeom prst="rect">
            <a:avLst/>
          </a:prstGeom>
          <a:noFill/>
          <a:ln w="9525">
            <a:noFill/>
            <a:miter lim="800000"/>
            <a:headEnd/>
            <a:tailEnd/>
          </a:ln>
          <a:effectLst>
            <a:outerShdw blurRad="63500" dist="38099" dir="2700000" algn="ctr" rotWithShape="0">
              <a:schemeClr val="bg1">
                <a:alpha val="74998"/>
              </a:schemeClr>
            </a:outerShdw>
          </a:effectLst>
        </p:spPr>
        <p:txBody>
          <a:bodyPr wrap="none">
            <a:prstTxWarp prst="textNoShape">
              <a:avLst/>
            </a:prstTxWarp>
            <a:spAutoFit/>
          </a:bodyPr>
          <a:lstStyle/>
          <a:p>
            <a:r>
              <a:rPr lang="es-MX" sz="3200" b="1"/>
              <a:t>Un sermón </a:t>
            </a:r>
          </a:p>
        </p:txBody>
      </p:sp>
      <p:sp>
        <p:nvSpPr>
          <p:cNvPr id="22536" name="WordArt 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0-#ppt_w/2"/>
                                          </p:val>
                                        </p:tav>
                                        <p:tav tm="100000">
                                          <p:val>
                                            <p:strVal val="#ppt_x"/>
                                          </p:val>
                                        </p:tav>
                                      </p:tavLst>
                                    </p:anim>
                                    <p:anim calcmode="lin" valueType="num">
                                      <p:cBhvr additive="base">
                                        <p:cTn id="8"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WordArt 4"/>
          <p:cNvSpPr>
            <a:spLocks noChangeArrowheads="1" noChangeShapeType="1" noTextEdit="1"/>
          </p:cNvSpPr>
          <p:nvPr/>
        </p:nvSpPr>
        <p:spPr bwMode="auto">
          <a:xfrm>
            <a:off x="3276600" y="404813"/>
            <a:ext cx="4608513" cy="288925"/>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21509" name="Text Box 5"/>
          <p:cNvSpPr txBox="1">
            <a:spLocks noChangeArrowheads="1"/>
          </p:cNvSpPr>
          <p:nvPr/>
        </p:nvSpPr>
        <p:spPr bwMode="auto">
          <a:xfrm>
            <a:off x="1979613" y="981075"/>
            <a:ext cx="6124575" cy="579438"/>
          </a:xfrm>
          <a:prstGeom prst="rect">
            <a:avLst/>
          </a:prstGeom>
          <a:solidFill>
            <a:schemeClr val="accent2"/>
          </a:solidFill>
          <a:ln w="9525">
            <a:noFill/>
            <a:miter lim="800000"/>
            <a:headEnd/>
            <a:tailEnd/>
          </a:ln>
          <a:effectLst/>
        </p:spPr>
        <p:txBody>
          <a:bodyPr>
            <a:prstTxWarp prst="textNoShape">
              <a:avLst/>
            </a:prstTxWarp>
            <a:spAutoFit/>
          </a:bodyPr>
          <a:lstStyle/>
          <a:p>
            <a:r>
              <a:rPr lang="es-MX" sz="3200" b="1"/>
              <a:t>1. PREPARACIÓN PERSONAL </a:t>
            </a:r>
          </a:p>
        </p:txBody>
      </p:sp>
      <p:sp>
        <p:nvSpPr>
          <p:cNvPr id="21510" name="Text Box 6"/>
          <p:cNvSpPr txBox="1">
            <a:spLocks noChangeArrowheads="1"/>
          </p:cNvSpPr>
          <p:nvPr/>
        </p:nvSpPr>
        <p:spPr bwMode="auto">
          <a:xfrm>
            <a:off x="1150938" y="1700213"/>
            <a:ext cx="7165975" cy="701675"/>
          </a:xfrm>
          <a:prstGeom prst="rect">
            <a:avLst/>
          </a:prstGeom>
          <a:solidFill>
            <a:schemeClr val="bg1"/>
          </a:solidFill>
          <a:ln w="9525">
            <a:noFill/>
            <a:miter lim="800000"/>
            <a:headEnd/>
            <a:tailEnd/>
          </a:ln>
          <a:effectLst/>
        </p:spPr>
        <p:txBody>
          <a:bodyPr>
            <a:prstTxWarp prst="textNoShape">
              <a:avLst/>
            </a:prstTxWarp>
            <a:spAutoFit/>
          </a:bodyPr>
          <a:lstStyle/>
          <a:p>
            <a:r>
              <a:rPr lang="es-MX" sz="2000" b="1">
                <a:latin typeface="Tahoma" charset="0"/>
              </a:rPr>
              <a:t>Si tú eres llamado regularmente a predicar, entonces tu vida debe incluir las siguientes actividades: </a:t>
            </a:r>
          </a:p>
        </p:txBody>
      </p:sp>
      <p:sp>
        <p:nvSpPr>
          <p:cNvPr id="21511" name="Text Box 7"/>
          <p:cNvSpPr txBox="1">
            <a:spLocks noChangeArrowheads="1"/>
          </p:cNvSpPr>
          <p:nvPr/>
        </p:nvSpPr>
        <p:spPr bwMode="auto">
          <a:xfrm>
            <a:off x="827088" y="2565400"/>
            <a:ext cx="5673738" cy="4054475"/>
          </a:xfrm>
          <a:prstGeom prst="rect">
            <a:avLst/>
          </a:prstGeom>
          <a:noFill/>
          <a:ln w="9525">
            <a:noFill/>
            <a:miter lim="800000"/>
            <a:headEnd/>
            <a:tailEnd/>
          </a:ln>
          <a:effectLst/>
        </p:spPr>
        <p:txBody>
          <a:bodyPr wrap="square">
            <a:prstTxWarp prst="textNoShape">
              <a:avLst/>
            </a:prstTxWarp>
            <a:spAutoFit/>
          </a:bodyPr>
          <a:lstStyle/>
          <a:p>
            <a:pPr algn="just">
              <a:buFont typeface="Wingdings" charset="2"/>
              <a:buChar char="ü"/>
            </a:pPr>
            <a:r>
              <a:rPr lang="es-MX" sz="2000" b="1" dirty="0">
                <a:solidFill>
                  <a:srgbClr val="800000"/>
                </a:solidFill>
                <a:latin typeface="Tahoma" charset="0"/>
              </a:rPr>
              <a:t>Tiempo para estudiar y meditar</a:t>
            </a:r>
            <a:r>
              <a:rPr lang="es-MX" sz="2000" b="1" dirty="0">
                <a:latin typeface="Tahoma" charset="0"/>
              </a:rPr>
              <a:t> sobre la palabra de Dios en la  Biblia</a:t>
            </a:r>
          </a:p>
          <a:p>
            <a:pPr algn="just">
              <a:buFont typeface="Wingdings" charset="2"/>
              <a:buNone/>
            </a:pPr>
            <a:endParaRPr lang="es-MX" sz="2000" b="1" dirty="0">
              <a:latin typeface="Tahoma" charset="0"/>
            </a:endParaRPr>
          </a:p>
          <a:p>
            <a:pPr algn="just">
              <a:buFont typeface="Wingdings" charset="2"/>
              <a:buChar char="ü"/>
            </a:pPr>
            <a:r>
              <a:rPr lang="es-MX" sz="2000" b="1" dirty="0">
                <a:solidFill>
                  <a:srgbClr val="800000"/>
                </a:solidFill>
                <a:latin typeface="Tahoma" charset="0"/>
              </a:rPr>
              <a:t>Una vigorosa vida de oración</a:t>
            </a:r>
            <a:r>
              <a:rPr lang="es-MX" sz="2000" b="1" dirty="0">
                <a:latin typeface="Tahoma" charset="0"/>
              </a:rPr>
              <a:t> en la cual hablas con Dios y Él te revela su voluntad. </a:t>
            </a:r>
          </a:p>
          <a:p>
            <a:pPr algn="just">
              <a:buFont typeface="Wingdings" charset="2"/>
              <a:buNone/>
            </a:pPr>
            <a:endParaRPr lang="es-MX" sz="2000" b="1" dirty="0">
              <a:latin typeface="Tahoma" charset="0"/>
            </a:endParaRPr>
          </a:p>
          <a:p>
            <a:pPr algn="just">
              <a:buFont typeface="Wingdings" charset="2"/>
              <a:buChar char="ü"/>
            </a:pPr>
            <a:r>
              <a:rPr lang="es-MX" sz="2000" b="1" dirty="0">
                <a:solidFill>
                  <a:srgbClr val="800000"/>
                </a:solidFill>
                <a:latin typeface="Tahoma" charset="0"/>
              </a:rPr>
              <a:t>Tiempo para leer la Biblia y otros libros</a:t>
            </a:r>
            <a:r>
              <a:rPr lang="es-MX" sz="2000" b="1" dirty="0">
                <a:latin typeface="Tahoma" charset="0"/>
              </a:rPr>
              <a:t> para incrementar tu conocimiento de temas tanto espirituales como seculares.</a:t>
            </a:r>
          </a:p>
          <a:p>
            <a:pPr algn="just">
              <a:buFont typeface="Wingdings" charset="2"/>
              <a:buNone/>
            </a:pPr>
            <a:endParaRPr lang="es-MX" sz="2000" b="1" dirty="0">
              <a:latin typeface="Tahoma" charset="0"/>
            </a:endParaRPr>
          </a:p>
          <a:p>
            <a:pPr algn="just">
              <a:buFont typeface="Wingdings" charset="2"/>
              <a:buChar char="ü"/>
            </a:pPr>
            <a:r>
              <a:rPr lang="es-MX" sz="2000" b="1" dirty="0">
                <a:solidFill>
                  <a:srgbClr val="800000"/>
                </a:solidFill>
                <a:latin typeface="Tahoma" charset="0"/>
              </a:rPr>
              <a:t>Tiempo dedicado a mejorar tu voz</a:t>
            </a:r>
            <a:r>
              <a:rPr lang="es-MX" sz="2000" b="1" dirty="0">
                <a:latin typeface="Tahoma" charset="0"/>
              </a:rPr>
              <a:t> de orador. </a:t>
            </a:r>
          </a:p>
          <a:p>
            <a:pPr algn="just">
              <a:buFont typeface="Wingdings" charset="2"/>
              <a:buChar char="ü"/>
            </a:pPr>
            <a:endParaRPr lang="es-MX" sz="2000" b="1" dirty="0">
              <a:latin typeface="Tahoma" charset="0"/>
            </a:endParaRPr>
          </a:p>
        </p:txBody>
      </p:sp>
      <p:pic>
        <p:nvPicPr>
          <p:cNvPr id="21515" name="Picture 11" descr="niños predicador"/>
          <p:cNvPicPr>
            <a:picLocks noChangeAspect="1" noChangeArrowheads="1"/>
          </p:cNvPicPr>
          <p:nvPr/>
        </p:nvPicPr>
        <p:blipFill>
          <a:blip r:embed="rId2"/>
          <a:srcRect/>
          <a:stretch>
            <a:fillRect/>
          </a:stretch>
        </p:blipFill>
        <p:spPr bwMode="auto">
          <a:xfrm>
            <a:off x="6443663" y="2805113"/>
            <a:ext cx="2555875" cy="1847850"/>
          </a:xfrm>
          <a:prstGeom prst="rect">
            <a:avLst/>
          </a:prstGeom>
          <a:noFill/>
        </p:spPr>
      </p:pic>
      <p:sp>
        <p:nvSpPr>
          <p:cNvPr id="21516"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WordArt 3"/>
          <p:cNvSpPr>
            <a:spLocks noChangeArrowheads="1" noChangeShapeType="1" noTextEdit="1"/>
          </p:cNvSpPr>
          <p:nvPr/>
        </p:nvSpPr>
        <p:spPr bwMode="auto">
          <a:xfrm>
            <a:off x="3203575" y="404813"/>
            <a:ext cx="4608513" cy="360362"/>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23556" name="Text Box 4"/>
          <p:cNvSpPr txBox="1">
            <a:spLocks noChangeArrowheads="1"/>
          </p:cNvSpPr>
          <p:nvPr/>
        </p:nvSpPr>
        <p:spPr bwMode="auto">
          <a:xfrm>
            <a:off x="2051050" y="1125538"/>
            <a:ext cx="4268788" cy="579437"/>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3200" b="1"/>
              <a:t>2. ELEGIR EL TEMA  </a:t>
            </a:r>
          </a:p>
        </p:txBody>
      </p:sp>
      <p:sp>
        <p:nvSpPr>
          <p:cNvPr id="23557" name="Text Box 5"/>
          <p:cNvSpPr txBox="1">
            <a:spLocks noChangeArrowheads="1"/>
          </p:cNvSpPr>
          <p:nvPr/>
        </p:nvSpPr>
        <p:spPr bwMode="auto">
          <a:xfrm>
            <a:off x="900113" y="2420938"/>
            <a:ext cx="4294187" cy="3249612"/>
          </a:xfrm>
          <a:prstGeom prst="rect">
            <a:avLst/>
          </a:prstGeom>
          <a:noFill/>
          <a:ln w="9525">
            <a:noFill/>
            <a:miter lim="800000"/>
            <a:headEnd/>
            <a:tailEnd/>
          </a:ln>
          <a:effectLst/>
        </p:spPr>
        <p:txBody>
          <a:bodyPr>
            <a:prstTxWarp prst="textNoShape">
              <a:avLst/>
            </a:prstTxWarp>
            <a:spAutoFit/>
          </a:bodyPr>
          <a:lstStyle/>
          <a:p>
            <a:pPr marL="342900" indent="-342900" algn="just">
              <a:buFontTx/>
              <a:buAutoNum type="alphaLcParenR"/>
            </a:pPr>
            <a:r>
              <a:rPr lang="es-MX" sz="2300" b="1" dirty="0"/>
              <a:t>Antes de elegir tu tópico para un sermón, piensa acerca de las necesidades de los miembros de tu iglesia. </a:t>
            </a:r>
          </a:p>
          <a:p>
            <a:pPr marL="342900" indent="-342900" algn="just">
              <a:buFontTx/>
              <a:buAutoNum type="alphaLcParenR"/>
            </a:pPr>
            <a:r>
              <a:rPr lang="es-MX" sz="2300" b="1" dirty="0"/>
              <a:t>Las necesidades de tu iglesia te guiarán en tu elección de los tópicos del sermón.</a:t>
            </a:r>
          </a:p>
        </p:txBody>
      </p:sp>
      <p:pic>
        <p:nvPicPr>
          <p:cNvPr id="23560" name="Picture 8" descr="familia exitosa"/>
          <p:cNvPicPr>
            <a:picLocks noChangeAspect="1" noChangeArrowheads="1"/>
          </p:cNvPicPr>
          <p:nvPr/>
        </p:nvPicPr>
        <p:blipFill>
          <a:blip r:embed="rId2"/>
          <a:srcRect/>
          <a:stretch>
            <a:fillRect/>
          </a:stretch>
        </p:blipFill>
        <p:spPr bwMode="auto">
          <a:xfrm>
            <a:off x="5292725" y="2625725"/>
            <a:ext cx="2662238" cy="2819400"/>
          </a:xfrm>
          <a:prstGeom prst="rect">
            <a:avLst/>
          </a:prstGeom>
          <a:noFill/>
        </p:spPr>
      </p:pic>
      <p:sp>
        <p:nvSpPr>
          <p:cNvPr id="23561"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WordArt 3"/>
          <p:cNvSpPr>
            <a:spLocks noChangeArrowheads="1" noChangeShapeType="1" noTextEdit="1"/>
          </p:cNvSpPr>
          <p:nvPr/>
        </p:nvSpPr>
        <p:spPr bwMode="auto">
          <a:xfrm>
            <a:off x="3276600" y="404813"/>
            <a:ext cx="4608513" cy="360362"/>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94212" name="Text Box 4"/>
          <p:cNvSpPr txBox="1">
            <a:spLocks noChangeArrowheads="1"/>
          </p:cNvSpPr>
          <p:nvPr/>
        </p:nvSpPr>
        <p:spPr bwMode="auto">
          <a:xfrm>
            <a:off x="2700338" y="1052513"/>
            <a:ext cx="4268787" cy="579437"/>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3200" b="1"/>
              <a:t>2. ELEGIR EL TEMA  </a:t>
            </a:r>
          </a:p>
        </p:txBody>
      </p:sp>
      <p:sp>
        <p:nvSpPr>
          <p:cNvPr id="94213" name="Text Box 5"/>
          <p:cNvSpPr txBox="1">
            <a:spLocks noChangeArrowheads="1"/>
          </p:cNvSpPr>
          <p:nvPr/>
        </p:nvSpPr>
        <p:spPr bwMode="auto">
          <a:xfrm>
            <a:off x="736600" y="1844675"/>
            <a:ext cx="7435850" cy="4154984"/>
          </a:xfrm>
          <a:prstGeom prst="rect">
            <a:avLst/>
          </a:prstGeom>
          <a:noFill/>
          <a:ln w="9525">
            <a:noFill/>
            <a:miter lim="800000"/>
            <a:headEnd/>
            <a:tailEnd/>
          </a:ln>
          <a:effectLst/>
        </p:spPr>
        <p:txBody>
          <a:bodyPr>
            <a:prstTxWarp prst="textNoShape">
              <a:avLst/>
            </a:prstTxWarp>
            <a:spAutoFit/>
          </a:bodyPr>
          <a:lstStyle/>
          <a:p>
            <a:pPr marL="342900" indent="-342900"/>
            <a:endParaRPr lang="es-MX" dirty="0"/>
          </a:p>
          <a:p>
            <a:pPr marL="342900" indent="-342900"/>
            <a:r>
              <a:rPr lang="es-MX" dirty="0"/>
              <a:t>c) Ideas para los sermones pueden provenir de las siguientes fuentes:  </a:t>
            </a:r>
          </a:p>
          <a:p>
            <a:pPr marL="800100" lvl="1" indent="-342900">
              <a:buFontTx/>
              <a:buChar char="•"/>
            </a:pPr>
            <a:r>
              <a:rPr lang="es-MX" dirty="0"/>
              <a:t>De tu estudio de la Biblia</a:t>
            </a:r>
          </a:p>
          <a:p>
            <a:pPr marL="800100" lvl="1" indent="-342900">
              <a:buFontTx/>
              <a:buChar char="•"/>
            </a:pPr>
            <a:r>
              <a:rPr lang="es-MX" dirty="0"/>
              <a:t>De leer libros y periódicos</a:t>
            </a:r>
          </a:p>
          <a:p>
            <a:pPr marL="800100" lvl="1" indent="-342900">
              <a:buFontTx/>
              <a:buChar char="•"/>
            </a:pPr>
            <a:r>
              <a:rPr lang="es-MX" dirty="0"/>
              <a:t>De experiencias personales</a:t>
            </a:r>
          </a:p>
          <a:p>
            <a:pPr marL="800100" lvl="1" indent="-342900">
              <a:buFontTx/>
              <a:buChar char="•"/>
            </a:pPr>
            <a:r>
              <a:rPr lang="es-MX" dirty="0"/>
              <a:t>De los eventos corrientes; por </a:t>
            </a:r>
            <a:r>
              <a:rPr lang="es-MX" dirty="0" smtClean="0"/>
              <a:t>ejemplo: </a:t>
            </a:r>
            <a:r>
              <a:rPr lang="es-MX" dirty="0"/>
              <a:t>inundaciones, guerras, etc. </a:t>
            </a:r>
          </a:p>
          <a:p>
            <a:pPr marL="800100" lvl="1" indent="-342900">
              <a:buFontTx/>
              <a:buChar char="•"/>
            </a:pPr>
            <a:r>
              <a:rPr lang="es-MX" dirty="0"/>
              <a:t>De sueños</a:t>
            </a:r>
          </a:p>
          <a:p>
            <a:pPr marL="800100" lvl="1" indent="-342900">
              <a:buFontTx/>
              <a:buChar char="•"/>
            </a:pPr>
            <a:r>
              <a:rPr lang="es-MX" dirty="0"/>
              <a:t>De la naturaleza</a:t>
            </a:r>
          </a:p>
          <a:p>
            <a:pPr marL="800100" lvl="1" indent="-342900">
              <a:buFontTx/>
              <a:buChar char="•"/>
            </a:pPr>
            <a:r>
              <a:rPr lang="es-MX" dirty="0"/>
              <a:t>De visitas a miembros de la iglesia</a:t>
            </a:r>
          </a:p>
        </p:txBody>
      </p:sp>
      <p:pic>
        <p:nvPicPr>
          <p:cNvPr id="94215" name="Picture 7" descr="BibliaJesús"/>
          <p:cNvPicPr>
            <a:picLocks noChangeAspect="1" noChangeArrowheads="1"/>
          </p:cNvPicPr>
          <p:nvPr/>
        </p:nvPicPr>
        <p:blipFill>
          <a:blip r:embed="rId2"/>
          <a:srcRect/>
          <a:stretch>
            <a:fillRect/>
          </a:stretch>
        </p:blipFill>
        <p:spPr bwMode="auto">
          <a:xfrm>
            <a:off x="6516688" y="4437063"/>
            <a:ext cx="2266950" cy="1700212"/>
          </a:xfrm>
          <a:prstGeom prst="rect">
            <a:avLst/>
          </a:prstGeom>
          <a:noFill/>
        </p:spPr>
      </p:pic>
      <p:sp>
        <p:nvSpPr>
          <p:cNvPr id="94216" name="WordArt 8"/>
          <p:cNvSpPr>
            <a:spLocks noChangeArrowheads="1" noChangeShapeType="1" noTextEdit="1"/>
          </p:cNvSpPr>
          <p:nvPr/>
        </p:nvSpPr>
        <p:spPr bwMode="auto">
          <a:xfrm>
            <a:off x="684213" y="404813"/>
            <a:ext cx="1439862" cy="1295400"/>
          </a:xfrm>
          <a:prstGeom prst="rect">
            <a:avLst/>
          </a:prstGeom>
        </p:spPr>
        <p:txBody>
          <a:bodyPr wrap="none" fromWordArt="1">
            <a:prstTxWarp prst="textCirclePour">
              <a:avLst>
                <a:gd name="adj1" fmla="val 10853981"/>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biblia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4582" name="Text Box 6"/>
          <p:cNvSpPr txBox="1">
            <a:spLocks noChangeArrowheads="1"/>
          </p:cNvSpPr>
          <p:nvPr/>
        </p:nvSpPr>
        <p:spPr bwMode="auto">
          <a:xfrm>
            <a:off x="1116013" y="1125538"/>
            <a:ext cx="5348287" cy="3935412"/>
          </a:xfrm>
          <a:prstGeom prst="rect">
            <a:avLst/>
          </a:prstGeom>
          <a:noFill/>
          <a:ln w="9525">
            <a:noFill/>
            <a:miter lim="800000"/>
            <a:headEnd/>
            <a:tailEnd/>
          </a:ln>
          <a:effectLst/>
        </p:spPr>
        <p:txBody>
          <a:bodyPr>
            <a:prstTxWarp prst="textNoShape">
              <a:avLst/>
            </a:prstTxWarp>
            <a:spAutoFit/>
          </a:bodyPr>
          <a:lstStyle/>
          <a:p>
            <a:pPr algn="just"/>
            <a:r>
              <a:rPr lang="es-MX" sz="2800" dirty="0">
                <a:solidFill>
                  <a:schemeClr val="bg1"/>
                </a:solidFill>
              </a:rPr>
              <a:t>d) Fuentes de Información: </a:t>
            </a:r>
          </a:p>
          <a:p>
            <a:pPr lvl="1" algn="just">
              <a:buFontTx/>
              <a:buChar char="•"/>
            </a:pPr>
            <a:r>
              <a:rPr lang="es-MX" sz="2800" dirty="0">
                <a:solidFill>
                  <a:schemeClr val="bg1"/>
                </a:solidFill>
              </a:rPr>
              <a:t>Biblia</a:t>
            </a:r>
          </a:p>
          <a:p>
            <a:pPr lvl="1" algn="just">
              <a:buFontTx/>
              <a:buChar char="•"/>
            </a:pPr>
            <a:r>
              <a:rPr lang="es-MX" sz="2800" dirty="0">
                <a:solidFill>
                  <a:schemeClr val="bg1"/>
                </a:solidFill>
              </a:rPr>
              <a:t>Concordancia Bíblica</a:t>
            </a:r>
          </a:p>
          <a:p>
            <a:pPr lvl="1" algn="just">
              <a:buFontTx/>
              <a:buChar char="•"/>
            </a:pPr>
            <a:r>
              <a:rPr lang="es-MX" sz="2800" dirty="0">
                <a:solidFill>
                  <a:schemeClr val="bg1"/>
                </a:solidFill>
              </a:rPr>
              <a:t>Comentario Bíblico</a:t>
            </a:r>
          </a:p>
          <a:p>
            <a:pPr lvl="1" algn="just">
              <a:buFontTx/>
              <a:buChar char="•"/>
            </a:pPr>
            <a:r>
              <a:rPr lang="es-MX" sz="2800" dirty="0">
                <a:solidFill>
                  <a:schemeClr val="bg1"/>
                </a:solidFill>
              </a:rPr>
              <a:t>Diccionario Bíblico</a:t>
            </a:r>
          </a:p>
          <a:p>
            <a:pPr lvl="1" algn="just">
              <a:buFontTx/>
              <a:buChar char="•"/>
            </a:pPr>
            <a:r>
              <a:rPr lang="es-MX" sz="2800" dirty="0">
                <a:solidFill>
                  <a:schemeClr val="bg1"/>
                </a:solidFill>
              </a:rPr>
              <a:t>Libros</a:t>
            </a:r>
          </a:p>
          <a:p>
            <a:pPr lvl="1" algn="just">
              <a:buFontTx/>
              <a:buChar char="•"/>
            </a:pPr>
            <a:r>
              <a:rPr lang="es-MX" sz="2800" dirty="0">
                <a:solidFill>
                  <a:schemeClr val="bg1"/>
                </a:solidFill>
              </a:rPr>
              <a:t>Revistas</a:t>
            </a:r>
          </a:p>
          <a:p>
            <a:pPr lvl="1" algn="just">
              <a:buFontTx/>
              <a:buChar char="•"/>
            </a:pPr>
            <a:r>
              <a:rPr lang="es-MX" sz="2800" dirty="0">
                <a:solidFill>
                  <a:schemeClr val="bg1"/>
                </a:solidFill>
              </a:rPr>
              <a:t>Escritos de E. G. White</a:t>
            </a:r>
          </a:p>
          <a:p>
            <a:pPr lvl="1" algn="just">
              <a:buFontTx/>
              <a:buChar char="•"/>
            </a:pPr>
            <a:r>
              <a:rPr lang="es-MX" sz="2800" dirty="0">
                <a:solidFill>
                  <a:schemeClr val="bg1"/>
                </a:solidFill>
              </a:rPr>
              <a:t>Pide ayuda a tu pastor</a:t>
            </a:r>
          </a:p>
        </p:txBody>
      </p:sp>
      <p:sp>
        <p:nvSpPr>
          <p:cNvPr id="24584" name="WordArt 8"/>
          <p:cNvSpPr>
            <a:spLocks noChangeArrowheads="1" noChangeShapeType="1" noTextEdit="1"/>
          </p:cNvSpPr>
          <p:nvPr/>
        </p:nvSpPr>
        <p:spPr bwMode="auto">
          <a:xfrm>
            <a:off x="971550" y="692150"/>
            <a:ext cx="4608513" cy="287338"/>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24586" name="WordArt 10"/>
          <p:cNvSpPr>
            <a:spLocks noChangeArrowheads="1" noChangeShapeType="1" noTextEdit="1"/>
          </p:cNvSpPr>
          <p:nvPr/>
        </p:nvSpPr>
        <p:spPr bwMode="auto">
          <a:xfrm>
            <a:off x="5724525" y="476250"/>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biblia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5604" name="Text Box 4"/>
          <p:cNvSpPr txBox="1">
            <a:spLocks noChangeArrowheads="1"/>
          </p:cNvSpPr>
          <p:nvPr/>
        </p:nvSpPr>
        <p:spPr bwMode="auto">
          <a:xfrm>
            <a:off x="1187450" y="1196975"/>
            <a:ext cx="6264275" cy="3539430"/>
          </a:xfrm>
          <a:prstGeom prst="rect">
            <a:avLst/>
          </a:prstGeom>
          <a:noFill/>
          <a:ln w="9525">
            <a:noFill/>
            <a:miter lim="800000"/>
            <a:headEnd/>
            <a:tailEnd/>
          </a:ln>
          <a:effectLst/>
        </p:spPr>
        <p:txBody>
          <a:bodyPr>
            <a:prstTxWarp prst="textNoShape">
              <a:avLst/>
            </a:prstTxWarp>
            <a:spAutoFit/>
          </a:bodyPr>
          <a:lstStyle/>
          <a:p>
            <a:pPr algn="just"/>
            <a:r>
              <a:rPr lang="es-MX" sz="3200" dirty="0">
                <a:solidFill>
                  <a:schemeClr val="bg1"/>
                </a:solidFill>
              </a:rPr>
              <a:t>Una vez que has reunido la información. Escribe en papel el título de tu sermón, escribe tu objetivo y POR QUÉ estás predicando este sermón y QUÉ resultados esperas ver de tu predicación </a:t>
            </a:r>
          </a:p>
        </p:txBody>
      </p:sp>
      <p:sp>
        <p:nvSpPr>
          <p:cNvPr id="25605" name="WordArt 5"/>
          <p:cNvSpPr>
            <a:spLocks noChangeArrowheads="1" noChangeShapeType="1" noTextEdit="1"/>
          </p:cNvSpPr>
          <p:nvPr/>
        </p:nvSpPr>
        <p:spPr bwMode="auto">
          <a:xfrm>
            <a:off x="1187450" y="908050"/>
            <a:ext cx="4608513"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25607" name="WordArt 7"/>
          <p:cNvSpPr>
            <a:spLocks noChangeArrowheads="1" noChangeShapeType="1" noTextEdit="1"/>
          </p:cNvSpPr>
          <p:nvPr/>
        </p:nvSpPr>
        <p:spPr bwMode="auto">
          <a:xfrm>
            <a:off x="6300788" y="288925"/>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6629" name="Text Box 5"/>
          <p:cNvSpPr txBox="1">
            <a:spLocks noChangeArrowheads="1"/>
          </p:cNvSpPr>
          <p:nvPr/>
        </p:nvSpPr>
        <p:spPr bwMode="auto">
          <a:xfrm>
            <a:off x="1403350" y="1412875"/>
            <a:ext cx="6823075" cy="457200"/>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a:t>3. PREPARANDO EL ESQUEMA DEL SERMÓN</a:t>
            </a:r>
          </a:p>
        </p:txBody>
      </p:sp>
      <p:sp>
        <p:nvSpPr>
          <p:cNvPr id="26630" name="WordArt 6"/>
          <p:cNvSpPr>
            <a:spLocks noChangeArrowheads="1" noChangeShapeType="1" noTextEdit="1"/>
          </p:cNvSpPr>
          <p:nvPr/>
        </p:nvSpPr>
        <p:spPr bwMode="auto">
          <a:xfrm>
            <a:off x="1476375" y="9080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26631" name="Text Box 7"/>
          <p:cNvSpPr txBox="1">
            <a:spLocks noChangeArrowheads="1"/>
          </p:cNvSpPr>
          <p:nvPr/>
        </p:nvSpPr>
        <p:spPr bwMode="auto">
          <a:xfrm>
            <a:off x="684213" y="2492375"/>
            <a:ext cx="5816613" cy="3970318"/>
          </a:xfrm>
          <a:prstGeom prst="rect">
            <a:avLst/>
          </a:prstGeom>
          <a:noFill/>
          <a:ln w="9525">
            <a:noFill/>
            <a:miter lim="800000"/>
            <a:headEnd/>
            <a:tailEnd/>
          </a:ln>
          <a:effectLst/>
        </p:spPr>
        <p:txBody>
          <a:bodyPr wrap="square">
            <a:prstTxWarp prst="textNoShape">
              <a:avLst/>
            </a:prstTxWarp>
            <a:spAutoFit/>
          </a:bodyPr>
          <a:lstStyle/>
          <a:p>
            <a:pPr algn="just"/>
            <a:r>
              <a:rPr lang="es-MX" sz="2800" b="1" dirty="0">
                <a:solidFill>
                  <a:schemeClr val="bg1"/>
                </a:solidFill>
              </a:rPr>
              <a:t>El esquema de un sermón, es como el esqueleto de un animal que le permite pararse y caminar. </a:t>
            </a:r>
          </a:p>
          <a:p>
            <a:pPr algn="just"/>
            <a:r>
              <a:rPr lang="es-MX" sz="2800" b="1" dirty="0">
                <a:solidFill>
                  <a:schemeClr val="bg1"/>
                </a:solidFill>
              </a:rPr>
              <a:t>El predicador lleva su esquema o esqueleto al púlpito. </a:t>
            </a:r>
          </a:p>
          <a:p>
            <a:pPr algn="just"/>
            <a:r>
              <a:rPr lang="es-MX" sz="2800" b="1" dirty="0">
                <a:solidFill>
                  <a:schemeClr val="bg1"/>
                </a:solidFill>
              </a:rPr>
              <a:t>Es su guía a todo lo que va a decir. Sin él, su sermón se derrumbará. </a:t>
            </a:r>
          </a:p>
        </p:txBody>
      </p:sp>
      <p:pic>
        <p:nvPicPr>
          <p:cNvPr id="26635" name="Picture 11" descr="perritos acariciándose"/>
          <p:cNvPicPr>
            <a:picLocks noChangeAspect="1" noChangeArrowheads="1"/>
          </p:cNvPicPr>
          <p:nvPr/>
        </p:nvPicPr>
        <p:blipFill>
          <a:blip r:embed="rId2"/>
          <a:srcRect/>
          <a:stretch>
            <a:fillRect/>
          </a:stretch>
        </p:blipFill>
        <p:spPr bwMode="auto">
          <a:xfrm>
            <a:off x="6588125" y="3068638"/>
            <a:ext cx="2266950" cy="1684337"/>
          </a:xfrm>
          <a:prstGeom prst="rect">
            <a:avLst/>
          </a:prstGeom>
          <a:noFill/>
        </p:spPr>
      </p:pic>
      <p:sp>
        <p:nvSpPr>
          <p:cNvPr id="26636" name="WordArt 12"/>
          <p:cNvSpPr>
            <a:spLocks noChangeArrowheads="1" noChangeShapeType="1" noTextEdit="1"/>
          </p:cNvSpPr>
          <p:nvPr/>
        </p:nvSpPr>
        <p:spPr bwMode="auto">
          <a:xfrm>
            <a:off x="395288" y="36036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95235" name="Text Box 3"/>
          <p:cNvSpPr txBox="1">
            <a:spLocks noChangeArrowheads="1"/>
          </p:cNvSpPr>
          <p:nvPr/>
        </p:nvSpPr>
        <p:spPr bwMode="auto">
          <a:xfrm>
            <a:off x="1331913" y="1196975"/>
            <a:ext cx="6823075" cy="457200"/>
          </a:xfrm>
          <a:prstGeom prst="rect">
            <a:avLst/>
          </a:prstGeom>
          <a:solidFill>
            <a:schemeClr val="accent2"/>
          </a:solidFill>
          <a:ln w="9525">
            <a:noFill/>
            <a:miter lim="800000"/>
            <a:headEnd/>
            <a:tailEnd/>
          </a:ln>
          <a:effectLst>
            <a:outerShdw blurRad="63500" dist="29783" dir="3885598" algn="ctr" rotWithShape="0">
              <a:schemeClr val="tx1">
                <a:alpha val="74998"/>
              </a:schemeClr>
            </a:outerShdw>
          </a:effectLst>
        </p:spPr>
        <p:txBody>
          <a:bodyPr wrap="none">
            <a:prstTxWarp prst="textNoShape">
              <a:avLst/>
            </a:prstTxWarp>
            <a:spAutoFit/>
          </a:bodyPr>
          <a:lstStyle/>
          <a:p>
            <a:r>
              <a:rPr lang="es-MX"/>
              <a:t>3. PREPARANDO EL ESQUEMA DEL SERMÓN</a:t>
            </a:r>
          </a:p>
        </p:txBody>
      </p:sp>
      <p:sp>
        <p:nvSpPr>
          <p:cNvPr id="95236" name="WordArt 4"/>
          <p:cNvSpPr>
            <a:spLocks noChangeArrowheads="1" noChangeShapeType="1" noTextEdit="1"/>
          </p:cNvSpPr>
          <p:nvPr/>
        </p:nvSpPr>
        <p:spPr bwMode="auto">
          <a:xfrm>
            <a:off x="3276600" y="549275"/>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95238" name="Text Box 6"/>
          <p:cNvSpPr txBox="1">
            <a:spLocks noChangeArrowheads="1"/>
          </p:cNvSpPr>
          <p:nvPr/>
        </p:nvSpPr>
        <p:spPr bwMode="auto">
          <a:xfrm>
            <a:off x="1908175" y="2205038"/>
            <a:ext cx="3970338" cy="488950"/>
          </a:xfrm>
          <a:prstGeom prst="rect">
            <a:avLst/>
          </a:prstGeom>
          <a:noFill/>
          <a:ln w="9525">
            <a:noFill/>
            <a:miter lim="800000"/>
            <a:headEnd/>
            <a:tailEnd/>
          </a:ln>
          <a:effectLst/>
        </p:spPr>
        <p:txBody>
          <a:bodyPr wrap="none">
            <a:prstTxWarp prst="textNoShape">
              <a:avLst/>
            </a:prstTxWarp>
            <a:spAutoFit/>
          </a:bodyPr>
          <a:lstStyle/>
          <a:p>
            <a:r>
              <a:rPr lang="es-MX" sz="2600" b="1">
                <a:solidFill>
                  <a:schemeClr val="bg1"/>
                </a:solidFill>
              </a:rPr>
              <a:t>¿Qué hace el esquema?</a:t>
            </a:r>
          </a:p>
        </p:txBody>
      </p:sp>
      <p:sp>
        <p:nvSpPr>
          <p:cNvPr id="95239" name="Text Box 7"/>
          <p:cNvSpPr txBox="1">
            <a:spLocks noChangeArrowheads="1"/>
          </p:cNvSpPr>
          <p:nvPr/>
        </p:nvSpPr>
        <p:spPr bwMode="auto">
          <a:xfrm>
            <a:off x="1116013" y="2781300"/>
            <a:ext cx="5527689" cy="3693319"/>
          </a:xfrm>
          <a:prstGeom prst="rect">
            <a:avLst/>
          </a:prstGeom>
          <a:noFill/>
          <a:ln w="9525">
            <a:noFill/>
            <a:miter lim="800000"/>
            <a:headEnd/>
            <a:tailEnd/>
          </a:ln>
          <a:effectLst/>
        </p:spPr>
        <p:txBody>
          <a:bodyPr wrap="square">
            <a:prstTxWarp prst="textNoShape">
              <a:avLst/>
            </a:prstTxWarp>
            <a:spAutoFit/>
          </a:bodyPr>
          <a:lstStyle/>
          <a:p>
            <a:pPr algn="just">
              <a:buFont typeface="Wingdings" charset="2"/>
              <a:buChar char="Ø"/>
            </a:pPr>
            <a:r>
              <a:rPr lang="es-MX" sz="2600" b="1" dirty="0">
                <a:solidFill>
                  <a:schemeClr val="bg1"/>
                </a:solidFill>
              </a:rPr>
              <a:t> Guía los pensamientos del predicador</a:t>
            </a:r>
          </a:p>
          <a:p>
            <a:pPr algn="just">
              <a:buFont typeface="Wingdings" charset="2"/>
              <a:buChar char="Ø"/>
            </a:pPr>
            <a:r>
              <a:rPr lang="es-MX" sz="2600" b="1" dirty="0">
                <a:solidFill>
                  <a:schemeClr val="bg1"/>
                </a:solidFill>
              </a:rPr>
              <a:t> Impide que el predicador se desvíe de su tema</a:t>
            </a:r>
          </a:p>
          <a:p>
            <a:pPr algn="just">
              <a:buFont typeface="Wingdings" charset="2"/>
              <a:buChar char="Ø"/>
            </a:pPr>
            <a:r>
              <a:rPr lang="es-MX" sz="2600" b="1" dirty="0">
                <a:solidFill>
                  <a:schemeClr val="bg1"/>
                </a:solidFill>
              </a:rPr>
              <a:t> Ayuda a los oyentes a comprender el sentido del sermón</a:t>
            </a:r>
          </a:p>
          <a:p>
            <a:pPr algn="just">
              <a:buFont typeface="Wingdings" charset="2"/>
              <a:buChar char="Ø"/>
            </a:pPr>
            <a:r>
              <a:rPr lang="es-MX" sz="2600" b="1" dirty="0">
                <a:solidFill>
                  <a:schemeClr val="bg1"/>
                </a:solidFill>
              </a:rPr>
              <a:t> Ayuda a los oyentes a recordar lo que se ha dicho </a:t>
            </a:r>
          </a:p>
        </p:txBody>
      </p:sp>
      <p:pic>
        <p:nvPicPr>
          <p:cNvPr id="95241" name="Picture 9" descr="MCj02816540000[1]"/>
          <p:cNvPicPr>
            <a:picLocks noChangeAspect="1" noChangeArrowheads="1"/>
          </p:cNvPicPr>
          <p:nvPr/>
        </p:nvPicPr>
        <p:blipFill>
          <a:blip r:embed="rId2"/>
          <a:srcRect/>
          <a:stretch>
            <a:fillRect/>
          </a:stretch>
        </p:blipFill>
        <p:spPr bwMode="auto">
          <a:xfrm>
            <a:off x="6372225" y="2565400"/>
            <a:ext cx="2133600" cy="2305050"/>
          </a:xfrm>
          <a:prstGeom prst="rect">
            <a:avLst/>
          </a:prstGeom>
          <a:noFill/>
        </p:spPr>
      </p:pic>
      <p:sp>
        <p:nvSpPr>
          <p:cNvPr id="95242" name="WordArt 10"/>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7665" name="AutoShape 17"/>
          <p:cNvSpPr>
            <a:spLocks noChangeArrowheads="1"/>
          </p:cNvSpPr>
          <p:nvPr/>
        </p:nvSpPr>
        <p:spPr bwMode="auto">
          <a:xfrm>
            <a:off x="1403350" y="1125538"/>
            <a:ext cx="6840538" cy="1223962"/>
          </a:xfrm>
          <a:prstGeom prst="downArrowCallout">
            <a:avLst>
              <a:gd name="adj1" fmla="val 139721"/>
              <a:gd name="adj2" fmla="val 139721"/>
              <a:gd name="adj3" fmla="val 16667"/>
              <a:gd name="adj4" fmla="val 66667"/>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s-MX"/>
          </a:p>
        </p:txBody>
      </p:sp>
      <p:sp>
        <p:nvSpPr>
          <p:cNvPr id="27664" name="AutoShape 16"/>
          <p:cNvSpPr>
            <a:spLocks noChangeArrowheads="1"/>
          </p:cNvSpPr>
          <p:nvPr/>
        </p:nvSpPr>
        <p:spPr bwMode="auto">
          <a:xfrm>
            <a:off x="2195513" y="5084763"/>
            <a:ext cx="4681537" cy="1009650"/>
          </a:xfrm>
          <a:prstGeom prst="roundRect">
            <a:avLst>
              <a:gd name="adj" fmla="val 16667"/>
            </a:avLst>
          </a:prstGeom>
          <a:solidFill>
            <a:schemeClr val="accent1"/>
          </a:solidFill>
          <a:ln w="9525">
            <a:solidFill>
              <a:schemeClr val="tx1"/>
            </a:solidFill>
            <a:round/>
            <a:headEnd/>
            <a:tailEnd/>
          </a:ln>
          <a:effectLst/>
        </p:spPr>
        <p:txBody>
          <a:bodyPr wrap="none" anchor="ctr">
            <a:prstTxWarp prst="textNoShape">
              <a:avLst/>
            </a:prstTxWarp>
          </a:bodyPr>
          <a:lstStyle/>
          <a:p>
            <a:endParaRPr lang="es-MX"/>
          </a:p>
        </p:txBody>
      </p:sp>
      <p:sp>
        <p:nvSpPr>
          <p:cNvPr id="27651" name="Text Box 3"/>
          <p:cNvSpPr txBox="1">
            <a:spLocks noChangeArrowheads="1"/>
          </p:cNvSpPr>
          <p:nvPr/>
        </p:nvSpPr>
        <p:spPr bwMode="auto">
          <a:xfrm>
            <a:off x="1331913" y="1125538"/>
            <a:ext cx="7058025" cy="885825"/>
          </a:xfrm>
          <a:prstGeom prst="rect">
            <a:avLst/>
          </a:prstGeom>
          <a:noFill/>
          <a:ln w="9525">
            <a:noFill/>
            <a:miter lim="800000"/>
            <a:headEnd/>
            <a:tailEnd/>
          </a:ln>
          <a:effectLst/>
        </p:spPr>
        <p:txBody>
          <a:bodyPr>
            <a:prstTxWarp prst="textNoShape">
              <a:avLst/>
            </a:prstTxWarp>
            <a:spAutoFit/>
          </a:bodyPr>
          <a:lstStyle/>
          <a:p>
            <a:pPr algn="ctr"/>
            <a:r>
              <a:rPr lang="es-MX" sz="2600"/>
              <a:t>4. LAS TRES PARTES DE UN ESQUEMA        DE SERMÓN</a:t>
            </a:r>
          </a:p>
        </p:txBody>
      </p:sp>
      <p:sp>
        <p:nvSpPr>
          <p:cNvPr id="27652" name="WordArt 4"/>
          <p:cNvSpPr>
            <a:spLocks noChangeArrowheads="1" noChangeShapeType="1" noTextEdit="1"/>
          </p:cNvSpPr>
          <p:nvPr/>
        </p:nvSpPr>
        <p:spPr bwMode="auto">
          <a:xfrm>
            <a:off x="1692275" y="576263"/>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27659" name="AutoShape 11"/>
          <p:cNvSpPr>
            <a:spLocks noChangeArrowheads="1"/>
          </p:cNvSpPr>
          <p:nvPr/>
        </p:nvSpPr>
        <p:spPr bwMode="auto">
          <a:xfrm>
            <a:off x="2122488" y="2565400"/>
            <a:ext cx="4681537" cy="1008063"/>
          </a:xfrm>
          <a:prstGeom prst="roundRect">
            <a:avLst>
              <a:gd name="adj" fmla="val 16667"/>
            </a:avLst>
          </a:prstGeom>
          <a:solidFill>
            <a:schemeClr val="accent1"/>
          </a:solidFill>
          <a:ln w="9525">
            <a:solidFill>
              <a:schemeClr val="tx1"/>
            </a:solidFill>
            <a:round/>
            <a:headEnd/>
            <a:tailEnd/>
          </a:ln>
          <a:effectLst/>
        </p:spPr>
        <p:txBody>
          <a:bodyPr wrap="none" anchor="ctr">
            <a:prstTxWarp prst="textNoShape">
              <a:avLst/>
            </a:prstTxWarp>
          </a:bodyPr>
          <a:lstStyle/>
          <a:p>
            <a:endParaRPr lang="es-MX"/>
          </a:p>
        </p:txBody>
      </p:sp>
      <p:sp>
        <p:nvSpPr>
          <p:cNvPr id="27660" name="Text Box 12"/>
          <p:cNvSpPr txBox="1">
            <a:spLocks noChangeArrowheads="1"/>
          </p:cNvSpPr>
          <p:nvPr/>
        </p:nvSpPr>
        <p:spPr bwMode="auto">
          <a:xfrm>
            <a:off x="2700338" y="2778125"/>
            <a:ext cx="3671887" cy="579438"/>
          </a:xfrm>
          <a:prstGeom prst="rect">
            <a:avLst/>
          </a:prstGeom>
          <a:noFill/>
          <a:ln w="9525">
            <a:noFill/>
            <a:miter lim="800000"/>
            <a:headEnd/>
            <a:tailEnd/>
          </a:ln>
          <a:effectLst/>
        </p:spPr>
        <p:txBody>
          <a:bodyPr>
            <a:prstTxWarp prst="textNoShape">
              <a:avLst/>
            </a:prstTxWarp>
            <a:spAutoFit/>
          </a:bodyPr>
          <a:lstStyle/>
          <a:p>
            <a:pPr>
              <a:buFont typeface="Wingdings" charset="2"/>
              <a:buChar char="?"/>
            </a:pPr>
            <a:r>
              <a:rPr lang="es-MX" sz="3200" b="1"/>
              <a:t>  Introducción </a:t>
            </a:r>
          </a:p>
        </p:txBody>
      </p:sp>
      <p:sp>
        <p:nvSpPr>
          <p:cNvPr id="27661" name="Text Box 13"/>
          <p:cNvSpPr txBox="1">
            <a:spLocks noChangeArrowheads="1"/>
          </p:cNvSpPr>
          <p:nvPr/>
        </p:nvSpPr>
        <p:spPr bwMode="auto">
          <a:xfrm>
            <a:off x="2752725" y="4724400"/>
            <a:ext cx="5132388" cy="1066800"/>
          </a:xfrm>
          <a:prstGeom prst="rect">
            <a:avLst/>
          </a:prstGeom>
          <a:noFill/>
          <a:ln w="9525">
            <a:noFill/>
            <a:miter lim="800000"/>
            <a:headEnd/>
            <a:tailEnd/>
          </a:ln>
          <a:effectLst/>
        </p:spPr>
        <p:txBody>
          <a:bodyPr>
            <a:prstTxWarp prst="textNoShape">
              <a:avLst/>
            </a:prstTxWarp>
            <a:spAutoFit/>
          </a:bodyPr>
          <a:lstStyle/>
          <a:p>
            <a:pPr>
              <a:buFont typeface="Wingdings" charset="2"/>
              <a:buNone/>
            </a:pPr>
            <a:endParaRPr lang="es-MX" sz="3200" b="1"/>
          </a:p>
          <a:p>
            <a:pPr>
              <a:buFont typeface="Wingdings" charset="2"/>
              <a:buChar char="?"/>
            </a:pPr>
            <a:r>
              <a:rPr lang="es-MX" sz="3200" b="1"/>
              <a:t> Conclusión </a:t>
            </a:r>
          </a:p>
        </p:txBody>
      </p:sp>
      <p:sp>
        <p:nvSpPr>
          <p:cNvPr id="27662" name="AutoShape 14"/>
          <p:cNvSpPr>
            <a:spLocks noChangeArrowheads="1"/>
          </p:cNvSpPr>
          <p:nvPr/>
        </p:nvSpPr>
        <p:spPr bwMode="auto">
          <a:xfrm>
            <a:off x="2122488" y="3787775"/>
            <a:ext cx="4681537" cy="1081088"/>
          </a:xfrm>
          <a:prstGeom prst="roundRect">
            <a:avLst>
              <a:gd name="adj" fmla="val 16667"/>
            </a:avLst>
          </a:prstGeom>
          <a:solidFill>
            <a:schemeClr val="accent1"/>
          </a:solidFill>
          <a:ln w="9525">
            <a:solidFill>
              <a:schemeClr val="tx1"/>
            </a:solidFill>
            <a:round/>
            <a:headEnd/>
            <a:tailEnd/>
          </a:ln>
          <a:effectLst/>
        </p:spPr>
        <p:txBody>
          <a:bodyPr wrap="none" anchor="ctr">
            <a:prstTxWarp prst="textNoShape">
              <a:avLst/>
            </a:prstTxWarp>
          </a:bodyPr>
          <a:lstStyle/>
          <a:p>
            <a:endParaRPr lang="es-MX"/>
          </a:p>
        </p:txBody>
      </p:sp>
      <p:sp>
        <p:nvSpPr>
          <p:cNvPr id="27653" name="Text Box 5"/>
          <p:cNvSpPr txBox="1">
            <a:spLocks noChangeArrowheads="1"/>
          </p:cNvSpPr>
          <p:nvPr/>
        </p:nvSpPr>
        <p:spPr bwMode="auto">
          <a:xfrm>
            <a:off x="2484438" y="4002088"/>
            <a:ext cx="4079875" cy="579437"/>
          </a:xfrm>
          <a:prstGeom prst="rect">
            <a:avLst/>
          </a:prstGeom>
          <a:noFill/>
          <a:ln w="9525">
            <a:noFill/>
            <a:miter lim="800000"/>
            <a:headEnd/>
            <a:tailEnd/>
          </a:ln>
          <a:effectLst/>
        </p:spPr>
        <p:txBody>
          <a:bodyPr>
            <a:prstTxWarp prst="textNoShape">
              <a:avLst/>
            </a:prstTxWarp>
            <a:spAutoFit/>
          </a:bodyPr>
          <a:lstStyle/>
          <a:p>
            <a:pPr>
              <a:buFont typeface="Wingdings" charset="2"/>
              <a:buChar char="?"/>
            </a:pPr>
            <a:r>
              <a:rPr lang="es-MX" sz="3200" b="1"/>
              <a:t>Cuerpo principal</a:t>
            </a:r>
          </a:p>
        </p:txBody>
      </p:sp>
      <p:sp>
        <p:nvSpPr>
          <p:cNvPr id="27666" name="WordArt 1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1331913" y="981075"/>
            <a:ext cx="7058025" cy="885825"/>
          </a:xfrm>
          <a:prstGeom prst="rect">
            <a:avLst/>
          </a:prstGeom>
          <a:noFill/>
          <a:ln w="9525">
            <a:noFill/>
            <a:miter lim="800000"/>
            <a:headEnd/>
            <a:tailEnd/>
          </a:ln>
          <a:effectLst>
            <a:outerShdw blurRad="63500" dist="29783" dir="3885598" algn="ctr" rotWithShape="0">
              <a:schemeClr val="tx1">
                <a:alpha val="74998"/>
              </a:schemeClr>
            </a:outerShdw>
          </a:effectLst>
        </p:spPr>
        <p:txBody>
          <a:bodyPr>
            <a:prstTxWarp prst="textNoShape">
              <a:avLst/>
            </a:prstTxWarp>
            <a:spAutoFit/>
          </a:bodyPr>
          <a:lstStyle/>
          <a:p>
            <a:pPr algn="just"/>
            <a:r>
              <a:rPr lang="es-MX" sz="2600">
                <a:solidFill>
                  <a:schemeClr val="bg1"/>
                </a:solidFill>
              </a:rPr>
              <a:t>4. LAS TRES PARTES DE UN ESQUEMA        DE SERMÓN</a:t>
            </a:r>
          </a:p>
        </p:txBody>
      </p:sp>
      <p:sp>
        <p:nvSpPr>
          <p:cNvPr id="96259" name="WordArt 3"/>
          <p:cNvSpPr>
            <a:spLocks noChangeArrowheads="1" noChangeShapeType="1" noTextEdit="1"/>
          </p:cNvSpPr>
          <p:nvPr/>
        </p:nvSpPr>
        <p:spPr bwMode="auto">
          <a:xfrm>
            <a:off x="1908175" y="620713"/>
            <a:ext cx="4465638" cy="260350"/>
          </a:xfrm>
          <a:prstGeom prst="rect">
            <a:avLst/>
          </a:prstGeom>
        </p:spPr>
        <p:txBody>
          <a:bodyPr wrap="none" fromWordArt="1">
            <a:prstTxWarp prst="textPlain">
              <a:avLst>
                <a:gd name="adj" fmla="val 50000"/>
              </a:avLst>
            </a:prstTxWarp>
          </a:bodyPr>
          <a:lstStyle/>
          <a:p>
            <a:pPr algn="just"/>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96262" name="Text Box 6"/>
          <p:cNvSpPr txBox="1">
            <a:spLocks noChangeArrowheads="1"/>
          </p:cNvSpPr>
          <p:nvPr/>
        </p:nvSpPr>
        <p:spPr bwMode="auto">
          <a:xfrm>
            <a:off x="684213" y="2205038"/>
            <a:ext cx="5257800" cy="4154984"/>
          </a:xfrm>
          <a:prstGeom prst="rect">
            <a:avLst/>
          </a:prstGeom>
          <a:noFill/>
          <a:ln w="9525">
            <a:noFill/>
            <a:miter lim="800000"/>
            <a:headEnd/>
            <a:tailEnd/>
          </a:ln>
          <a:effectLst/>
        </p:spPr>
        <p:txBody>
          <a:bodyPr>
            <a:prstTxWarp prst="textNoShape">
              <a:avLst/>
            </a:prstTxWarp>
            <a:spAutoFit/>
          </a:bodyPr>
          <a:lstStyle/>
          <a:p>
            <a:pPr marL="342900" indent="-342900" algn="just">
              <a:buFontTx/>
              <a:buAutoNum type="alphaLcParenR"/>
            </a:pPr>
            <a:r>
              <a:rPr lang="es-MX" b="1" dirty="0">
                <a:solidFill>
                  <a:schemeClr val="hlink"/>
                </a:solidFill>
                <a:effectLst>
                  <a:outerShdw blurRad="38100" dist="38100" dir="2700000" algn="tl">
                    <a:srgbClr val="000000"/>
                  </a:outerShdw>
                </a:effectLst>
              </a:rPr>
              <a:t>La Introducción</a:t>
            </a:r>
          </a:p>
          <a:p>
            <a:pPr marL="342900" indent="-342900" algn="just">
              <a:buFontTx/>
              <a:buAutoNum type="alphaLcParenR"/>
            </a:pPr>
            <a:endParaRPr lang="es-MX" sz="1200" b="1" dirty="0">
              <a:solidFill>
                <a:schemeClr val="bg1"/>
              </a:solidFill>
              <a:effectLst>
                <a:outerShdw blurRad="38100" dist="38100" dir="2700000" algn="tl">
                  <a:srgbClr val="000000"/>
                </a:outerShdw>
              </a:effectLst>
            </a:endParaRPr>
          </a:p>
          <a:p>
            <a:pPr marL="342900" indent="-342900" algn="just"/>
            <a:r>
              <a:rPr lang="es-MX" b="1" dirty="0">
                <a:solidFill>
                  <a:schemeClr val="bg1"/>
                </a:solidFill>
                <a:effectLst>
                  <a:outerShdw blurRad="38100" dist="38100" dir="2700000" algn="tl">
                    <a:srgbClr val="000000"/>
                  </a:outerShdw>
                </a:effectLst>
              </a:rPr>
              <a:t>	Un momento para que la congregación se asiente y esté de  buen humor receptivo para recibir lo que se dirá en el sermón.</a:t>
            </a:r>
          </a:p>
          <a:p>
            <a:pPr marL="342900" indent="-342900" algn="just"/>
            <a:endParaRPr lang="es-MX" sz="1200" b="1" dirty="0">
              <a:solidFill>
                <a:schemeClr val="bg1"/>
              </a:solidFill>
              <a:effectLst>
                <a:outerShdw blurRad="38100" dist="38100" dir="2700000" algn="tl">
                  <a:srgbClr val="000000"/>
                </a:outerShdw>
              </a:effectLst>
            </a:endParaRPr>
          </a:p>
          <a:p>
            <a:pPr marL="342900" indent="-342900" algn="just"/>
            <a:r>
              <a:rPr lang="es-MX" b="1" dirty="0">
                <a:solidFill>
                  <a:schemeClr val="bg1"/>
                </a:solidFill>
                <a:effectLst>
                  <a:outerShdw blurRad="38100" dist="38100" dir="2700000" algn="tl">
                    <a:srgbClr val="000000"/>
                  </a:outerShdw>
                </a:effectLst>
              </a:rPr>
              <a:t>	Una oportunidad para que el orador le diga a sus oyentes aquello acerca de lo cual va a hablar y cómo lo va a presentar. </a:t>
            </a:r>
          </a:p>
        </p:txBody>
      </p:sp>
      <p:pic>
        <p:nvPicPr>
          <p:cNvPr id="96263" name="Picture 7" descr="MCj02957210000[1]"/>
          <p:cNvPicPr>
            <a:picLocks noChangeAspect="1" noChangeArrowheads="1"/>
          </p:cNvPicPr>
          <p:nvPr/>
        </p:nvPicPr>
        <p:blipFill>
          <a:blip r:embed="rId2"/>
          <a:srcRect/>
          <a:stretch>
            <a:fillRect/>
          </a:stretch>
        </p:blipFill>
        <p:spPr bwMode="auto">
          <a:xfrm>
            <a:off x="5940425" y="3429000"/>
            <a:ext cx="2700338" cy="1952625"/>
          </a:xfrm>
          <a:prstGeom prst="rect">
            <a:avLst/>
          </a:prstGeom>
          <a:noFill/>
        </p:spPr>
      </p:pic>
      <p:sp>
        <p:nvSpPr>
          <p:cNvPr id="96264" name="WordArt 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just"/>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 name="AutoShape 30"/>
          <p:cNvSpPr>
            <a:spLocks noChangeArrowheads="1"/>
          </p:cNvSpPr>
          <p:nvPr/>
        </p:nvSpPr>
        <p:spPr bwMode="auto">
          <a:xfrm>
            <a:off x="395288" y="4868863"/>
            <a:ext cx="719137" cy="431800"/>
          </a:xfrm>
          <a:prstGeom prst="chevron">
            <a:avLst>
              <a:gd name="adj" fmla="val 41636"/>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3</a:t>
            </a:r>
          </a:p>
        </p:txBody>
      </p:sp>
      <p:sp>
        <p:nvSpPr>
          <p:cNvPr id="4125" name="AutoShape 29"/>
          <p:cNvSpPr>
            <a:spLocks noChangeArrowheads="1"/>
          </p:cNvSpPr>
          <p:nvPr/>
        </p:nvSpPr>
        <p:spPr bwMode="auto">
          <a:xfrm>
            <a:off x="395288" y="4076700"/>
            <a:ext cx="647700" cy="431800"/>
          </a:xfrm>
          <a:prstGeom prst="chevron">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2</a:t>
            </a:r>
          </a:p>
        </p:txBody>
      </p:sp>
      <p:sp>
        <p:nvSpPr>
          <p:cNvPr id="4124" name="AutoShape 28"/>
          <p:cNvSpPr>
            <a:spLocks noChangeArrowheads="1"/>
          </p:cNvSpPr>
          <p:nvPr/>
        </p:nvSpPr>
        <p:spPr bwMode="auto">
          <a:xfrm>
            <a:off x="466725" y="2852738"/>
            <a:ext cx="647700" cy="431800"/>
          </a:xfrm>
          <a:prstGeom prst="chevron">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1</a:t>
            </a:r>
          </a:p>
        </p:txBody>
      </p:sp>
      <p:sp>
        <p:nvSpPr>
          <p:cNvPr id="4114" name="WordArt 18"/>
          <p:cNvSpPr>
            <a:spLocks noChangeArrowheads="1" noChangeShapeType="1" noTextEdit="1"/>
          </p:cNvSpPr>
          <p:nvPr/>
        </p:nvSpPr>
        <p:spPr bwMode="auto">
          <a:xfrm>
            <a:off x="1547813" y="981075"/>
            <a:ext cx="6048375" cy="433388"/>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PREPARACIÓN DE SERMONES</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4116" name="Text Box 20"/>
          <p:cNvSpPr txBox="1">
            <a:spLocks noChangeArrowheads="1"/>
          </p:cNvSpPr>
          <p:nvPr/>
        </p:nvSpPr>
        <p:spPr bwMode="auto">
          <a:xfrm>
            <a:off x="1114425" y="2781300"/>
            <a:ext cx="5329238" cy="1054100"/>
          </a:xfrm>
          <a:prstGeom prst="rect">
            <a:avLst/>
          </a:prstGeom>
          <a:noFill/>
          <a:ln w="9525">
            <a:noFill/>
            <a:miter lim="800000"/>
            <a:headEnd/>
            <a:tailEnd/>
          </a:ln>
          <a:effectLst/>
        </p:spPr>
        <p:txBody>
          <a:bodyPr>
            <a:prstTxWarp prst="textNoShape">
              <a:avLst/>
            </a:prstTxWarp>
            <a:spAutoFit/>
          </a:bodyPr>
          <a:lstStyle/>
          <a:p>
            <a:pPr>
              <a:spcBef>
                <a:spcPct val="50000"/>
              </a:spcBef>
            </a:pPr>
            <a:r>
              <a:rPr lang="es-MX" sz="2100" b="1">
                <a:latin typeface="Tahoma" charset="0"/>
              </a:rPr>
              <a:t>La voz humana es uno de los dones más  preciados que Dios le ha dado a la humanidad. </a:t>
            </a:r>
          </a:p>
        </p:txBody>
      </p:sp>
      <p:sp>
        <p:nvSpPr>
          <p:cNvPr id="4115" name="Text Box 19"/>
          <p:cNvSpPr txBox="1">
            <a:spLocks noChangeArrowheads="1"/>
          </p:cNvSpPr>
          <p:nvPr/>
        </p:nvSpPr>
        <p:spPr bwMode="auto">
          <a:xfrm>
            <a:off x="647700" y="1700213"/>
            <a:ext cx="7885113" cy="519112"/>
          </a:xfrm>
          <a:prstGeom prst="rect">
            <a:avLst/>
          </a:prstGeom>
          <a:solidFill>
            <a:schemeClr val="accent2"/>
          </a:solidFill>
          <a:ln w="9525">
            <a:noFill/>
            <a:miter lim="800000"/>
            <a:headEnd/>
            <a:tailEnd/>
          </a:ln>
          <a:effectLst/>
        </p:spPr>
        <p:txBody>
          <a:bodyPr>
            <a:prstTxWarp prst="textNoShape">
              <a:avLst/>
            </a:prstTxWarp>
            <a:spAutoFit/>
          </a:bodyPr>
          <a:lstStyle/>
          <a:p>
            <a:pPr>
              <a:spcBef>
                <a:spcPct val="50000"/>
              </a:spcBef>
            </a:pPr>
            <a:r>
              <a:rPr lang="es-MX" sz="2800" b="1"/>
              <a:t>LA IMPORTANCIA DE HABLAR EN PÚBLICO</a:t>
            </a:r>
          </a:p>
        </p:txBody>
      </p:sp>
      <p:sp>
        <p:nvSpPr>
          <p:cNvPr id="4117" name="Text Box 21"/>
          <p:cNvSpPr txBox="1">
            <a:spLocks noChangeArrowheads="1"/>
          </p:cNvSpPr>
          <p:nvPr/>
        </p:nvSpPr>
        <p:spPr bwMode="auto">
          <a:xfrm>
            <a:off x="1114425" y="3933825"/>
            <a:ext cx="5545138" cy="733425"/>
          </a:xfrm>
          <a:prstGeom prst="rect">
            <a:avLst/>
          </a:prstGeom>
          <a:noFill/>
          <a:ln w="9525">
            <a:noFill/>
            <a:miter lim="800000"/>
            <a:headEnd/>
            <a:tailEnd/>
          </a:ln>
          <a:effectLst/>
        </p:spPr>
        <p:txBody>
          <a:bodyPr>
            <a:prstTxWarp prst="textNoShape">
              <a:avLst/>
            </a:prstTxWarp>
            <a:spAutoFit/>
          </a:bodyPr>
          <a:lstStyle/>
          <a:p>
            <a:r>
              <a:rPr lang="es-MX" sz="2100" b="1">
                <a:latin typeface="Tahoma" charset="0"/>
              </a:rPr>
              <a:t>A través de la voz podemos decirle a otras personas cómo nos sentimos. </a:t>
            </a:r>
          </a:p>
        </p:txBody>
      </p:sp>
      <p:sp>
        <p:nvSpPr>
          <p:cNvPr id="4118" name="Text Box 22"/>
          <p:cNvSpPr txBox="1">
            <a:spLocks noChangeArrowheads="1"/>
          </p:cNvSpPr>
          <p:nvPr/>
        </p:nvSpPr>
        <p:spPr bwMode="auto">
          <a:xfrm>
            <a:off x="1114425" y="4797425"/>
            <a:ext cx="5329238" cy="1054100"/>
          </a:xfrm>
          <a:prstGeom prst="rect">
            <a:avLst/>
          </a:prstGeom>
          <a:noFill/>
          <a:ln w="9525">
            <a:noFill/>
            <a:miter lim="800000"/>
            <a:headEnd/>
            <a:tailEnd/>
          </a:ln>
          <a:effectLst/>
        </p:spPr>
        <p:txBody>
          <a:bodyPr>
            <a:prstTxWarp prst="textNoShape">
              <a:avLst/>
            </a:prstTxWarp>
            <a:spAutoFit/>
          </a:bodyPr>
          <a:lstStyle/>
          <a:p>
            <a:r>
              <a:rPr lang="es-MX" sz="2100" b="1">
                <a:latin typeface="Tahoma" charset="0"/>
              </a:rPr>
              <a:t>Dios nos pide que usemos el don del habla para contarle a otros acerca de Su gran plan de salvación.</a:t>
            </a:r>
          </a:p>
        </p:txBody>
      </p:sp>
      <p:pic>
        <p:nvPicPr>
          <p:cNvPr id="4127" name="Picture 31" descr="CTOFF144"/>
          <p:cNvPicPr>
            <a:picLocks noChangeAspect="1" noChangeArrowheads="1"/>
          </p:cNvPicPr>
          <p:nvPr/>
        </p:nvPicPr>
        <p:blipFill>
          <a:blip r:embed="rId2"/>
          <a:srcRect/>
          <a:stretch>
            <a:fillRect/>
          </a:stretch>
        </p:blipFill>
        <p:spPr bwMode="auto">
          <a:xfrm>
            <a:off x="6372225" y="2924175"/>
            <a:ext cx="2016125" cy="2809875"/>
          </a:xfrm>
          <a:prstGeom prst="rect">
            <a:avLst/>
          </a:prstGeom>
          <a:noFill/>
        </p:spPr>
      </p:pic>
      <p:sp>
        <p:nvSpPr>
          <p:cNvPr id="4131" name="WordArt 35"/>
          <p:cNvSpPr>
            <a:spLocks noChangeArrowheads="1" noChangeShapeType="1" noTextEdit="1"/>
          </p:cNvSpPr>
          <p:nvPr/>
        </p:nvSpPr>
        <p:spPr bwMode="auto">
          <a:xfrm>
            <a:off x="539750" y="1889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8676" name="WordArt 4"/>
          <p:cNvSpPr>
            <a:spLocks noChangeArrowheads="1" noChangeShapeType="1" noTextEdit="1"/>
          </p:cNvSpPr>
          <p:nvPr/>
        </p:nvSpPr>
        <p:spPr bwMode="auto">
          <a:xfrm>
            <a:off x="1763713" y="9080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28679" name="Text Box 7"/>
          <p:cNvSpPr txBox="1">
            <a:spLocks noChangeArrowheads="1"/>
          </p:cNvSpPr>
          <p:nvPr/>
        </p:nvSpPr>
        <p:spPr bwMode="auto">
          <a:xfrm>
            <a:off x="1042988" y="1268413"/>
            <a:ext cx="7775575" cy="4678204"/>
          </a:xfrm>
          <a:prstGeom prst="rect">
            <a:avLst/>
          </a:prstGeom>
          <a:noFill/>
          <a:ln w="9525">
            <a:noFill/>
            <a:miter lim="800000"/>
            <a:headEnd/>
            <a:tailEnd/>
          </a:ln>
          <a:effectLst/>
        </p:spPr>
        <p:txBody>
          <a:bodyPr wrap="square">
            <a:prstTxWarp prst="textNoShape">
              <a:avLst/>
            </a:prstTxWarp>
            <a:spAutoFit/>
          </a:bodyPr>
          <a:lstStyle/>
          <a:p>
            <a:pPr marL="342900" indent="-342900"/>
            <a:r>
              <a:rPr lang="es-MX" sz="2800" b="1" dirty="0">
                <a:solidFill>
                  <a:schemeClr val="bg1"/>
                </a:solidFill>
              </a:rPr>
              <a:t>  La introducción puede tomar forma de: </a:t>
            </a:r>
          </a:p>
          <a:p>
            <a:pPr marL="342900" indent="-342900"/>
            <a:endParaRPr lang="es-MX" sz="2800" b="1" dirty="0">
              <a:solidFill>
                <a:schemeClr val="bg1"/>
              </a:solidFill>
            </a:endParaRPr>
          </a:p>
          <a:p>
            <a:pPr marL="342900" indent="-342900">
              <a:buFont typeface="Arial" charset="0"/>
              <a:buChar char="→"/>
            </a:pPr>
            <a:r>
              <a:rPr lang="es-MX" sz="2800" b="1" dirty="0">
                <a:solidFill>
                  <a:schemeClr val="bg1"/>
                </a:solidFill>
              </a:rPr>
              <a:t> Una historia</a:t>
            </a:r>
          </a:p>
          <a:p>
            <a:pPr marL="342900" indent="-342900">
              <a:buFont typeface="Arial" charset="0"/>
              <a:buChar char="→"/>
            </a:pPr>
            <a:r>
              <a:rPr lang="es-MX" sz="2800" b="1" dirty="0">
                <a:solidFill>
                  <a:schemeClr val="bg1"/>
                </a:solidFill>
              </a:rPr>
              <a:t> Un texto o pasaje bíblico</a:t>
            </a:r>
          </a:p>
          <a:p>
            <a:pPr marL="342900" indent="-342900">
              <a:buFont typeface="Arial" charset="0"/>
              <a:buChar char="→"/>
            </a:pPr>
            <a:r>
              <a:rPr lang="es-MX" sz="2800" b="1" dirty="0">
                <a:solidFill>
                  <a:schemeClr val="bg1"/>
                </a:solidFill>
              </a:rPr>
              <a:t> Una parábola</a:t>
            </a:r>
          </a:p>
          <a:p>
            <a:pPr marL="342900" indent="-342900">
              <a:buFont typeface="Arial" charset="0"/>
              <a:buChar char="→"/>
            </a:pPr>
            <a:r>
              <a:rPr lang="es-MX" sz="2800" b="1" dirty="0">
                <a:solidFill>
                  <a:schemeClr val="bg1"/>
                </a:solidFill>
              </a:rPr>
              <a:t> Un artículo periodístico</a:t>
            </a:r>
          </a:p>
          <a:p>
            <a:pPr marL="342900" indent="-342900">
              <a:buFont typeface="Arial" charset="0"/>
              <a:buChar char="→"/>
            </a:pPr>
            <a:r>
              <a:rPr lang="es-MX" sz="2800" b="1" dirty="0">
                <a:solidFill>
                  <a:schemeClr val="bg1"/>
                </a:solidFill>
              </a:rPr>
              <a:t> Una pregunta</a:t>
            </a:r>
          </a:p>
          <a:p>
            <a:pPr marL="342900" indent="-342900">
              <a:buFont typeface="Arial" charset="0"/>
              <a:buChar char="→"/>
            </a:pPr>
            <a:endParaRPr lang="es-MX" sz="1800" b="1" dirty="0">
              <a:solidFill>
                <a:schemeClr val="bg1"/>
              </a:solidFill>
            </a:endParaRPr>
          </a:p>
          <a:p>
            <a:pPr marL="342900" indent="-342900">
              <a:buFont typeface="Arial" charset="0"/>
              <a:buNone/>
            </a:pPr>
            <a:r>
              <a:rPr lang="es-MX" sz="2800" b="1" dirty="0">
                <a:solidFill>
                  <a:srgbClr val="FFFF00"/>
                </a:solidFill>
              </a:rPr>
              <a:t>IMPORTANTE: La introducción debe ser corta (3-4 minutos solamente) Es sólo         el comienzo de tu plática. </a:t>
            </a:r>
          </a:p>
        </p:txBody>
      </p:sp>
      <p:pic>
        <p:nvPicPr>
          <p:cNvPr id="28680" name="Picture 8" descr="Cópia de 18359_wallpaper280"/>
          <p:cNvPicPr>
            <a:picLocks noChangeAspect="1" noChangeArrowheads="1"/>
          </p:cNvPicPr>
          <p:nvPr/>
        </p:nvPicPr>
        <p:blipFill>
          <a:blip r:embed="rId2"/>
          <a:srcRect/>
          <a:stretch>
            <a:fillRect/>
          </a:stretch>
        </p:blipFill>
        <p:spPr bwMode="auto">
          <a:xfrm>
            <a:off x="6011863" y="2205038"/>
            <a:ext cx="2667000" cy="2000250"/>
          </a:xfrm>
          <a:prstGeom prst="rect">
            <a:avLst/>
          </a:prstGeom>
          <a:noFill/>
        </p:spPr>
      </p:pic>
      <p:sp>
        <p:nvSpPr>
          <p:cNvPr id="28681"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EDUBK002"/>
          <p:cNvPicPr>
            <a:picLocks noChangeAspect="1" noChangeArrowheads="1"/>
          </p:cNvPicPr>
          <p:nvPr/>
        </p:nvPicPr>
        <p:blipFill>
          <a:blip r:embed="rId2"/>
          <a:srcRect/>
          <a:stretch>
            <a:fillRect/>
          </a:stretch>
        </p:blipFill>
        <p:spPr bwMode="auto">
          <a:xfrm>
            <a:off x="6011863" y="908050"/>
            <a:ext cx="2520950" cy="1893888"/>
          </a:xfrm>
          <a:prstGeom prst="rect">
            <a:avLst/>
          </a:prstGeom>
          <a:noFill/>
        </p:spPr>
      </p:pic>
      <p:sp>
        <p:nvSpPr>
          <p:cNvPr id="29701" name="Text Box 5"/>
          <p:cNvSpPr txBox="1">
            <a:spLocks noChangeArrowheads="1"/>
          </p:cNvSpPr>
          <p:nvPr/>
        </p:nvSpPr>
        <p:spPr bwMode="auto">
          <a:xfrm>
            <a:off x="790575" y="1484313"/>
            <a:ext cx="7561263" cy="4459287"/>
          </a:xfrm>
          <a:prstGeom prst="rect">
            <a:avLst/>
          </a:prstGeom>
          <a:noFill/>
          <a:ln w="9525">
            <a:noFill/>
            <a:miter lim="800000"/>
            <a:headEnd/>
            <a:tailEnd/>
          </a:ln>
          <a:effectLst/>
        </p:spPr>
        <p:txBody>
          <a:bodyPr>
            <a:prstTxWarp prst="textNoShape">
              <a:avLst/>
            </a:prstTxWarp>
            <a:spAutoFit/>
          </a:bodyPr>
          <a:lstStyle/>
          <a:p>
            <a:pPr marL="342900" indent="-342900" algn="just"/>
            <a:r>
              <a:rPr lang="es-MX" sz="2100" b="1" dirty="0">
                <a:solidFill>
                  <a:srgbClr val="CC0000"/>
                </a:solidFill>
                <a:latin typeface="Tahoma" charset="0"/>
              </a:rPr>
              <a:t>b) El cuerpo principal </a:t>
            </a:r>
          </a:p>
          <a:p>
            <a:pPr marL="342900" indent="-342900" algn="just"/>
            <a:endParaRPr lang="es-MX" sz="2100" b="1" dirty="0">
              <a:solidFill>
                <a:srgbClr val="CC0000"/>
              </a:solidFill>
              <a:latin typeface="Tahoma" charset="0"/>
            </a:endParaRPr>
          </a:p>
          <a:p>
            <a:pPr marL="342900" indent="-342900" algn="just"/>
            <a:endParaRPr lang="es-MX" sz="1600" b="1" dirty="0">
              <a:solidFill>
                <a:srgbClr val="CC0000"/>
              </a:solidFill>
              <a:latin typeface="Tahoma" charset="0"/>
            </a:endParaRPr>
          </a:p>
          <a:p>
            <a:pPr marL="342900" indent="-342900" algn="just"/>
            <a:r>
              <a:rPr lang="es-MX" sz="2100" b="1" dirty="0">
                <a:solidFill>
                  <a:srgbClr val="000099"/>
                </a:solidFill>
                <a:latin typeface="Tahoma" charset="0"/>
              </a:rPr>
              <a:t>        El cuerpo principal debe: </a:t>
            </a:r>
          </a:p>
          <a:p>
            <a:pPr marL="342900" indent="-342900" algn="just"/>
            <a:endParaRPr lang="es-MX" sz="1800" b="1" dirty="0">
              <a:solidFill>
                <a:srgbClr val="000099"/>
              </a:solidFill>
              <a:latin typeface="Tahoma" charset="0"/>
            </a:endParaRPr>
          </a:p>
          <a:p>
            <a:pPr marL="342900" indent="-342900" algn="just">
              <a:buFont typeface="Wingdings" charset="2"/>
              <a:buChar char="&amp;"/>
            </a:pPr>
            <a:r>
              <a:rPr lang="es-MX" sz="2100" b="1" dirty="0">
                <a:solidFill>
                  <a:srgbClr val="000099"/>
                </a:solidFill>
                <a:latin typeface="Tahoma" charset="0"/>
              </a:rPr>
              <a:t> Tener de dos a seis puntos principales</a:t>
            </a:r>
          </a:p>
          <a:p>
            <a:pPr marL="342900" indent="-342900" algn="just">
              <a:buFont typeface="Wingdings" charset="2"/>
              <a:buChar char="&amp;"/>
            </a:pPr>
            <a:r>
              <a:rPr lang="es-MX" sz="2100" b="1" dirty="0">
                <a:solidFill>
                  <a:srgbClr val="000099"/>
                </a:solidFill>
                <a:latin typeface="Tahoma" charset="0"/>
              </a:rPr>
              <a:t> Declarar claramente los puntos principales de tu esquema</a:t>
            </a:r>
          </a:p>
          <a:p>
            <a:pPr marL="342900" indent="-342900" algn="just">
              <a:buFont typeface="Wingdings" charset="2"/>
              <a:buChar char="&amp;"/>
            </a:pPr>
            <a:r>
              <a:rPr lang="es-MX" sz="2100" b="1" dirty="0">
                <a:solidFill>
                  <a:srgbClr val="000099"/>
                </a:solidFill>
                <a:latin typeface="Tahoma" charset="0"/>
              </a:rPr>
              <a:t> Apoyar tus puntos principales con evidencia bíblica</a:t>
            </a:r>
          </a:p>
          <a:p>
            <a:pPr marL="342900" indent="-342900" algn="just">
              <a:buFont typeface="Wingdings" charset="2"/>
              <a:buChar char="&amp;"/>
            </a:pPr>
            <a:r>
              <a:rPr lang="es-MX" sz="2100" b="1" dirty="0">
                <a:solidFill>
                  <a:srgbClr val="000099"/>
                </a:solidFill>
                <a:latin typeface="Tahoma" charset="0"/>
              </a:rPr>
              <a:t> Hacer claro el significado de cada punto principal</a:t>
            </a:r>
          </a:p>
          <a:p>
            <a:pPr marL="342900" indent="-342900" algn="just">
              <a:buFont typeface="Wingdings" charset="2"/>
              <a:buChar char="&amp;"/>
            </a:pPr>
            <a:r>
              <a:rPr lang="es-MX" sz="2100" b="1" dirty="0">
                <a:solidFill>
                  <a:srgbClr val="000099"/>
                </a:solidFill>
                <a:latin typeface="Tahoma" charset="0"/>
              </a:rPr>
              <a:t> Ilustrar tus puntos con historias o ejemplos</a:t>
            </a:r>
          </a:p>
          <a:p>
            <a:pPr marL="342900" indent="-342900" algn="just">
              <a:buFont typeface="Wingdings" charset="2"/>
              <a:buChar char="&amp;"/>
            </a:pPr>
            <a:r>
              <a:rPr lang="es-MX" sz="2100" b="1" dirty="0">
                <a:solidFill>
                  <a:srgbClr val="000099"/>
                </a:solidFill>
                <a:latin typeface="Tahoma" charset="0"/>
              </a:rPr>
              <a:t> Hacer preguntas para mantener a tus oyentes pensando.  Esto te ayudará a saber si ellos están entendiendo lo que tú estás diciendo. </a:t>
            </a:r>
          </a:p>
        </p:txBody>
      </p:sp>
      <p:sp>
        <p:nvSpPr>
          <p:cNvPr id="29703" name="WordArt 7"/>
          <p:cNvSpPr>
            <a:spLocks noChangeArrowheads="1" noChangeShapeType="1" noTextEdit="1"/>
          </p:cNvSpPr>
          <p:nvPr/>
        </p:nvSpPr>
        <p:spPr bwMode="auto">
          <a:xfrm>
            <a:off x="1692275" y="836613"/>
            <a:ext cx="4248150"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29708"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0-#ppt_w/2"/>
                                          </p:val>
                                        </p:tav>
                                        <p:tav tm="100000">
                                          <p:val>
                                            <p:strVal val="#ppt_x"/>
                                          </p:val>
                                        </p:tav>
                                      </p:tavLst>
                                    </p:anim>
                                    <p:anim calcmode="lin" valueType="num">
                                      <p:cBhvr additive="base">
                                        <p:cTn id="8"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predicacion adventista"/>
          <p:cNvPicPr>
            <a:picLocks noChangeAspect="1" noChangeArrowheads="1"/>
          </p:cNvPicPr>
          <p:nvPr/>
        </p:nvPicPr>
        <p:blipFill>
          <a:blip r:embed="rId2"/>
          <a:srcRect/>
          <a:stretch>
            <a:fillRect/>
          </a:stretch>
        </p:blipFill>
        <p:spPr bwMode="auto">
          <a:xfrm>
            <a:off x="5148263" y="1025525"/>
            <a:ext cx="2916237" cy="2187575"/>
          </a:xfrm>
          <a:prstGeom prst="rect">
            <a:avLst/>
          </a:prstGeom>
          <a:noFill/>
        </p:spPr>
      </p:pic>
      <p:sp>
        <p:nvSpPr>
          <p:cNvPr id="30726" name="Text Box 6"/>
          <p:cNvSpPr txBox="1">
            <a:spLocks noChangeArrowheads="1"/>
          </p:cNvSpPr>
          <p:nvPr/>
        </p:nvSpPr>
        <p:spPr bwMode="auto">
          <a:xfrm>
            <a:off x="971550" y="1352550"/>
            <a:ext cx="7272338" cy="4647426"/>
          </a:xfrm>
          <a:prstGeom prst="rect">
            <a:avLst/>
          </a:prstGeom>
          <a:noFill/>
          <a:ln w="9525">
            <a:noFill/>
            <a:miter lim="800000"/>
            <a:headEnd/>
            <a:tailEnd/>
          </a:ln>
          <a:effectLst/>
        </p:spPr>
        <p:txBody>
          <a:bodyPr>
            <a:prstTxWarp prst="textNoShape">
              <a:avLst/>
            </a:prstTxWarp>
            <a:spAutoFit/>
          </a:bodyPr>
          <a:lstStyle/>
          <a:p>
            <a:pPr marL="342900" indent="-342900" algn="just"/>
            <a:r>
              <a:rPr lang="es-MX" sz="2800" b="1" dirty="0">
                <a:solidFill>
                  <a:schemeClr val="hlink"/>
                </a:solidFill>
              </a:rPr>
              <a:t>c) La Conclusión</a:t>
            </a:r>
          </a:p>
          <a:p>
            <a:pPr marL="342900" indent="-342900" algn="just"/>
            <a:endParaRPr lang="es-MX" sz="2800" b="1" dirty="0">
              <a:solidFill>
                <a:srgbClr val="000066"/>
              </a:solidFill>
            </a:endParaRPr>
          </a:p>
          <a:p>
            <a:pPr marL="342900" indent="-342900" algn="just"/>
            <a:r>
              <a:rPr lang="es-MX" b="1" dirty="0">
                <a:solidFill>
                  <a:srgbClr val="000066"/>
                </a:solidFill>
              </a:rPr>
              <a:t>La conclusión debe: </a:t>
            </a:r>
          </a:p>
          <a:p>
            <a:pPr marL="342900" indent="-342900" algn="just"/>
            <a:endParaRPr lang="es-MX" b="1" dirty="0">
              <a:solidFill>
                <a:srgbClr val="000066"/>
              </a:solidFill>
            </a:endParaRPr>
          </a:p>
          <a:p>
            <a:pPr marL="342900" indent="-342900" algn="just">
              <a:buFont typeface="Wingdings" charset="2"/>
              <a:buChar char="&amp;"/>
            </a:pPr>
            <a:r>
              <a:rPr lang="es-MX" b="1" dirty="0">
                <a:solidFill>
                  <a:srgbClr val="000066"/>
                </a:solidFill>
              </a:rPr>
              <a:t> Ser corta</a:t>
            </a:r>
            <a:endParaRPr lang="es-MX" sz="1400" b="1" dirty="0">
              <a:solidFill>
                <a:srgbClr val="000066"/>
              </a:solidFill>
            </a:endParaRPr>
          </a:p>
          <a:p>
            <a:pPr marL="342900" indent="-342900" algn="just">
              <a:buFont typeface="Wingdings" charset="2"/>
              <a:buChar char="&amp;"/>
            </a:pPr>
            <a:r>
              <a:rPr lang="es-MX" b="1" dirty="0">
                <a:solidFill>
                  <a:srgbClr val="000066"/>
                </a:solidFill>
              </a:rPr>
              <a:t> Resume rápidamente los puntos principales de tu sermón </a:t>
            </a:r>
            <a:endParaRPr lang="es-MX" sz="1400" b="1" dirty="0">
              <a:solidFill>
                <a:srgbClr val="000066"/>
              </a:solidFill>
            </a:endParaRPr>
          </a:p>
          <a:p>
            <a:pPr marL="342900" indent="-342900" algn="just">
              <a:buFont typeface="Wingdings" charset="2"/>
              <a:buChar char="&amp;"/>
            </a:pPr>
            <a:r>
              <a:rPr lang="es-MX" b="1" dirty="0">
                <a:solidFill>
                  <a:srgbClr val="000066"/>
                </a:solidFill>
              </a:rPr>
              <a:t> Aplica las verdades presentadas en tu sermón a la vida de tus oyentes</a:t>
            </a:r>
            <a:endParaRPr lang="es-MX" sz="1400" b="1" dirty="0">
              <a:solidFill>
                <a:srgbClr val="000066"/>
              </a:solidFill>
            </a:endParaRPr>
          </a:p>
          <a:p>
            <a:pPr marL="342900" indent="-342900" algn="just">
              <a:buFont typeface="Wingdings" charset="2"/>
              <a:buChar char="&amp;"/>
            </a:pPr>
            <a:r>
              <a:rPr lang="es-MX" b="1" dirty="0">
                <a:solidFill>
                  <a:srgbClr val="000066"/>
                </a:solidFill>
              </a:rPr>
              <a:t> Ayuda a cada uno de tus oyentes a dar una respuesta positiva a la verdad presentada</a:t>
            </a:r>
            <a:endParaRPr lang="es-MX" sz="1400" b="1" dirty="0">
              <a:solidFill>
                <a:srgbClr val="000066"/>
              </a:solidFill>
            </a:endParaRPr>
          </a:p>
          <a:p>
            <a:pPr marL="342900" indent="-342900" algn="just">
              <a:buFont typeface="Wingdings" charset="2"/>
              <a:buChar char="&amp;"/>
            </a:pPr>
            <a:r>
              <a:rPr lang="es-MX" b="1" dirty="0">
                <a:solidFill>
                  <a:srgbClr val="000066"/>
                </a:solidFill>
              </a:rPr>
              <a:t> Siéntate</a:t>
            </a:r>
            <a:endParaRPr lang="es-MX" sz="1400" b="1" dirty="0">
              <a:solidFill>
                <a:srgbClr val="000066"/>
              </a:solidFill>
            </a:endParaRPr>
          </a:p>
        </p:txBody>
      </p:sp>
      <p:sp>
        <p:nvSpPr>
          <p:cNvPr id="30727" name="WordArt 7"/>
          <p:cNvSpPr>
            <a:spLocks noChangeArrowheads="1" noChangeShapeType="1" noTextEdit="1"/>
          </p:cNvSpPr>
          <p:nvPr/>
        </p:nvSpPr>
        <p:spPr bwMode="auto">
          <a:xfrm>
            <a:off x="3348038" y="549275"/>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0729" name="WordArt 9"/>
          <p:cNvSpPr>
            <a:spLocks noChangeArrowheads="1" noChangeShapeType="1" noTextEdit="1"/>
          </p:cNvSpPr>
          <p:nvPr/>
        </p:nvSpPr>
        <p:spPr bwMode="auto">
          <a:xfrm>
            <a:off x="684213" y="260350"/>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abram"/>
          <p:cNvPicPr>
            <a:picLocks noChangeAspect="1" noChangeArrowheads="1"/>
          </p:cNvPicPr>
          <p:nvPr/>
        </p:nvPicPr>
        <p:blipFill>
          <a:blip r:embed="rId2"/>
          <a:srcRect/>
          <a:stretch>
            <a:fillRect/>
          </a:stretch>
        </p:blipFill>
        <p:spPr bwMode="auto">
          <a:xfrm>
            <a:off x="971550" y="3121025"/>
            <a:ext cx="7561263" cy="3476625"/>
          </a:xfrm>
          <a:prstGeom prst="rect">
            <a:avLst/>
          </a:prstGeom>
          <a:noFill/>
        </p:spPr>
      </p:pic>
      <p:sp>
        <p:nvSpPr>
          <p:cNvPr id="31749" name="Text Box 5"/>
          <p:cNvSpPr txBox="1">
            <a:spLocks noChangeArrowheads="1"/>
          </p:cNvSpPr>
          <p:nvPr/>
        </p:nvSpPr>
        <p:spPr bwMode="auto">
          <a:xfrm>
            <a:off x="1908175" y="908050"/>
            <a:ext cx="5756275" cy="822325"/>
          </a:xfrm>
          <a:prstGeom prst="rect">
            <a:avLst/>
          </a:prstGeom>
          <a:solidFill>
            <a:schemeClr val="folHlink"/>
          </a:solidFill>
          <a:ln w="9525">
            <a:noFill/>
            <a:miter lim="800000"/>
            <a:headEnd/>
            <a:tailEnd/>
          </a:ln>
          <a:effectLst/>
        </p:spPr>
        <p:txBody>
          <a:bodyPr wrap="none">
            <a:prstTxWarp prst="textNoShape">
              <a:avLst/>
            </a:prstTxWarp>
            <a:spAutoFit/>
          </a:bodyPr>
          <a:lstStyle/>
          <a:p>
            <a:pPr algn="ctr"/>
            <a:r>
              <a:rPr lang="es-MX" b="1">
                <a:solidFill>
                  <a:schemeClr val="bg1"/>
                </a:solidFill>
              </a:rPr>
              <a:t>MUESTRA DE ESQUEMA DE SERMÓN</a:t>
            </a:r>
          </a:p>
          <a:p>
            <a:pPr algn="ctr"/>
            <a:r>
              <a:rPr lang="es-MX" b="1">
                <a:solidFill>
                  <a:schemeClr val="bg1"/>
                </a:solidFill>
              </a:rPr>
              <a:t>Abraham: Dios nos ha elegido </a:t>
            </a:r>
          </a:p>
        </p:txBody>
      </p:sp>
      <p:sp>
        <p:nvSpPr>
          <p:cNvPr id="31750" name="Text Box 6"/>
          <p:cNvSpPr txBox="1">
            <a:spLocks noChangeArrowheads="1"/>
          </p:cNvSpPr>
          <p:nvPr/>
        </p:nvSpPr>
        <p:spPr bwMode="auto">
          <a:xfrm>
            <a:off x="900113" y="1697038"/>
            <a:ext cx="7705123" cy="4154984"/>
          </a:xfrm>
          <a:prstGeom prst="rect">
            <a:avLst/>
          </a:prstGeom>
          <a:noFill/>
          <a:ln w="9525">
            <a:noFill/>
            <a:miter lim="800000"/>
            <a:headEnd/>
            <a:tailEnd/>
          </a:ln>
          <a:effectLst/>
        </p:spPr>
        <p:txBody>
          <a:bodyPr wrap="none">
            <a:prstTxWarp prst="textNoShape">
              <a:avLst/>
            </a:prstTxWarp>
            <a:spAutoFit/>
          </a:bodyPr>
          <a:lstStyle/>
          <a:p>
            <a:pPr algn="just">
              <a:buFont typeface="Wingdings" charset="2"/>
              <a:buChar char="q"/>
            </a:pPr>
            <a:r>
              <a:rPr lang="es-MX" b="1" dirty="0">
                <a:effectLst>
                  <a:outerShdw blurRad="38100" dist="38100" dir="2700000" algn="tl">
                    <a:srgbClr val="000000">
                      <a:alpha val="43137"/>
                    </a:srgbClr>
                  </a:outerShdw>
                </a:effectLst>
              </a:rPr>
              <a:t>OBJETIVO</a:t>
            </a:r>
          </a:p>
          <a:p>
            <a:pPr algn="just">
              <a:buFont typeface="Wingdings" charset="2"/>
              <a:buChar char="q"/>
            </a:pPr>
            <a:r>
              <a:rPr lang="es-MX" b="1" dirty="0">
                <a:effectLst>
                  <a:outerShdw blurRad="38100" dist="38100" dir="2700000" algn="tl">
                    <a:srgbClr val="000000">
                      <a:alpha val="43137"/>
                    </a:srgbClr>
                  </a:outerShdw>
                </a:effectLst>
              </a:rPr>
              <a:t>ESTUDIO DE ANTECEDENTES </a:t>
            </a:r>
            <a:r>
              <a:rPr lang="es-MX" sz="2000" b="1" dirty="0">
                <a:effectLst>
                  <a:outerShdw blurRad="38100" dist="38100" dir="2700000" algn="tl">
                    <a:srgbClr val="000000">
                      <a:alpha val="43137"/>
                    </a:srgbClr>
                  </a:outerShdw>
                </a:effectLst>
              </a:rPr>
              <a:t>POR EL PREDICADOR</a:t>
            </a:r>
          </a:p>
          <a:p>
            <a:pPr algn="just">
              <a:buFont typeface="Wingdings" charset="2"/>
              <a:buChar char="q"/>
            </a:pPr>
            <a:r>
              <a:rPr lang="es-MX" b="1" dirty="0">
                <a:effectLst>
                  <a:outerShdw blurRad="38100" dist="38100" dir="2700000" algn="tl">
                    <a:srgbClr val="000000">
                      <a:alpha val="43137"/>
                    </a:srgbClr>
                  </a:outerShdw>
                </a:effectLst>
              </a:rPr>
              <a:t>INTRODUCCIÓN </a:t>
            </a:r>
          </a:p>
          <a:p>
            <a:pPr algn="just">
              <a:buFont typeface="Wingdings" charset="2"/>
              <a:buChar char="q"/>
            </a:pPr>
            <a:r>
              <a:rPr lang="es-MX" b="1" dirty="0">
                <a:effectLst>
                  <a:outerShdw blurRad="38100" dist="38100" dir="2700000" algn="tl">
                    <a:srgbClr val="000000">
                      <a:alpha val="43137"/>
                    </a:srgbClr>
                  </a:outerShdw>
                </a:effectLst>
              </a:rPr>
              <a:t>PUNTOS PRINCIPALES </a:t>
            </a:r>
          </a:p>
          <a:p>
            <a:pPr algn="just">
              <a:buFont typeface="Wingdings" charset="2"/>
              <a:buNone/>
            </a:pPr>
            <a:r>
              <a:rPr lang="es-MX" b="1" dirty="0">
                <a:effectLst>
                  <a:outerShdw blurRad="38100" dist="38100" dir="2700000" algn="tl">
                    <a:srgbClr val="000000">
                      <a:alpha val="43137"/>
                    </a:srgbClr>
                  </a:outerShdw>
                </a:effectLst>
              </a:rPr>
              <a:t>	1. Dios llamó (Génesis 12:1)</a:t>
            </a:r>
          </a:p>
          <a:p>
            <a:pPr algn="just">
              <a:buFont typeface="Wingdings" charset="2"/>
              <a:buNone/>
            </a:pPr>
            <a:r>
              <a:rPr lang="es-MX" b="1" dirty="0">
                <a:effectLst>
                  <a:outerShdw blurRad="38100" dist="38100" dir="2700000" algn="tl">
                    <a:srgbClr val="000000">
                      <a:alpha val="43137"/>
                    </a:srgbClr>
                  </a:outerShdw>
                </a:effectLst>
              </a:rPr>
              <a:t>	2. Abraham creyó</a:t>
            </a:r>
          </a:p>
          <a:p>
            <a:pPr algn="just">
              <a:buFont typeface="Wingdings" charset="2"/>
              <a:buNone/>
            </a:pPr>
            <a:r>
              <a:rPr lang="es-MX" b="1" dirty="0">
                <a:effectLst>
                  <a:outerShdw blurRad="38100" dist="38100" dir="2700000" algn="tl">
                    <a:srgbClr val="000000">
                      <a:alpha val="43137"/>
                    </a:srgbClr>
                  </a:outerShdw>
                </a:effectLst>
              </a:rPr>
              <a:t>	3. Abraham obedeció</a:t>
            </a:r>
          </a:p>
          <a:p>
            <a:pPr algn="just">
              <a:buFont typeface="Wingdings" charset="2"/>
              <a:buNone/>
            </a:pPr>
            <a:r>
              <a:rPr lang="es-MX" b="1" dirty="0">
                <a:effectLst>
                  <a:outerShdw blurRad="38100" dist="38100" dir="2700000" algn="tl">
                    <a:srgbClr val="000000">
                      <a:alpha val="43137"/>
                    </a:srgbClr>
                  </a:outerShdw>
                </a:effectLst>
              </a:rPr>
              <a:t>	4. Otros se beneficiaron</a:t>
            </a:r>
          </a:p>
          <a:p>
            <a:pPr algn="just">
              <a:buFont typeface="Wingdings" charset="2"/>
              <a:buNone/>
            </a:pPr>
            <a:r>
              <a:rPr lang="es-MX" b="1" dirty="0">
                <a:effectLst>
                  <a:outerShdw blurRad="38100" dist="38100" dir="2700000" algn="tl">
                    <a:srgbClr val="000000">
                      <a:alpha val="43137"/>
                    </a:srgbClr>
                  </a:outerShdw>
                </a:effectLst>
              </a:rPr>
              <a:t>	5. Nuestra herencia </a:t>
            </a:r>
          </a:p>
          <a:p>
            <a:pPr algn="just">
              <a:buFont typeface="Wingdings" charset="2"/>
              <a:buChar char="q"/>
            </a:pPr>
            <a:r>
              <a:rPr lang="es-MX" b="1" dirty="0">
                <a:effectLst>
                  <a:outerShdw blurRad="38100" dist="38100" dir="2700000" algn="tl">
                    <a:srgbClr val="000000">
                      <a:alpha val="43137"/>
                    </a:srgbClr>
                  </a:outerShdw>
                </a:effectLst>
              </a:rPr>
              <a:t>CONCLUSIÓN </a:t>
            </a:r>
          </a:p>
          <a:p>
            <a:pPr algn="just">
              <a:buFont typeface="Wingdings" charset="2"/>
              <a:buChar char="q"/>
            </a:pPr>
            <a:endParaRPr lang="es-MX" b="1" dirty="0">
              <a:effectLst>
                <a:outerShdw blurRad="38100" dist="38100" dir="2700000" algn="tl">
                  <a:srgbClr val="000000">
                    <a:alpha val="43137"/>
                  </a:srgbClr>
                </a:outerShdw>
              </a:effectLst>
            </a:endParaRPr>
          </a:p>
        </p:txBody>
      </p:sp>
      <p:sp>
        <p:nvSpPr>
          <p:cNvPr id="31751" name="WordArt 7"/>
          <p:cNvSpPr>
            <a:spLocks noChangeArrowheads="1" noChangeShapeType="1" noTextEdit="1"/>
          </p:cNvSpPr>
          <p:nvPr/>
        </p:nvSpPr>
        <p:spPr bwMode="auto">
          <a:xfrm>
            <a:off x="1763713" y="549275"/>
            <a:ext cx="3887787"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1752" name="WordArt 8"/>
          <p:cNvSpPr>
            <a:spLocks noChangeArrowheads="1" noChangeShapeType="1" noTextEdit="1"/>
          </p:cNvSpPr>
          <p:nvPr/>
        </p:nvSpPr>
        <p:spPr bwMode="auto">
          <a:xfrm>
            <a:off x="5651500" y="6021388"/>
            <a:ext cx="755650"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FFFFFF"/>
                </a:solidFill>
                <a:latin typeface="Arial Black"/>
                <a:ea typeface="Arial Black"/>
                <a:cs typeface="Arial Black"/>
              </a:rPr>
              <a:t>pág. 14-15</a:t>
            </a:r>
            <a:endParaRPr lang="es-MX" sz="3600" kern="10">
              <a:ln w="9525">
                <a:solidFill>
                  <a:srgbClr val="000000"/>
                </a:solidFill>
                <a:round/>
                <a:headEnd/>
                <a:tailEnd/>
              </a:ln>
              <a:solidFill>
                <a:srgbClr val="FFFFFF"/>
              </a:solidFill>
              <a:latin typeface="Arial Black"/>
              <a:ea typeface="Arial Black"/>
              <a:cs typeface="Arial Black"/>
            </a:endParaRPr>
          </a:p>
        </p:txBody>
      </p:sp>
      <p:sp>
        <p:nvSpPr>
          <p:cNvPr id="31753" name="WordArt 9"/>
          <p:cNvSpPr>
            <a:spLocks noChangeArrowheads="1" noChangeShapeType="1" noTextEdit="1"/>
          </p:cNvSpPr>
          <p:nvPr/>
        </p:nvSpPr>
        <p:spPr bwMode="auto">
          <a:xfrm>
            <a:off x="539750" y="433388"/>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WordArt 5"/>
          <p:cNvSpPr>
            <a:spLocks noChangeArrowheads="1" noChangeShapeType="1" noTextEdit="1"/>
          </p:cNvSpPr>
          <p:nvPr/>
        </p:nvSpPr>
        <p:spPr bwMode="auto">
          <a:xfrm>
            <a:off x="2195513" y="620713"/>
            <a:ext cx="4392612"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2774" name="Text Box 6"/>
          <p:cNvSpPr txBox="1">
            <a:spLocks noChangeArrowheads="1"/>
          </p:cNvSpPr>
          <p:nvPr/>
        </p:nvSpPr>
        <p:spPr bwMode="auto">
          <a:xfrm>
            <a:off x="1763713" y="1052513"/>
            <a:ext cx="6696075" cy="579437"/>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sz="3200" b="1"/>
              <a:t>CÓMO SELECCIONAR UN TEMA </a:t>
            </a:r>
          </a:p>
        </p:txBody>
      </p:sp>
      <p:sp>
        <p:nvSpPr>
          <p:cNvPr id="32775" name="Text Box 7"/>
          <p:cNvSpPr txBox="1">
            <a:spLocks noChangeArrowheads="1"/>
          </p:cNvSpPr>
          <p:nvPr/>
        </p:nvSpPr>
        <p:spPr bwMode="auto">
          <a:xfrm>
            <a:off x="1042988" y="1989138"/>
            <a:ext cx="7345362" cy="4154984"/>
          </a:xfrm>
          <a:prstGeom prst="rect">
            <a:avLst/>
          </a:prstGeom>
          <a:solidFill>
            <a:schemeClr val="bg1">
              <a:alpha val="50000"/>
            </a:schemeClr>
          </a:solidFill>
          <a:ln w="9525">
            <a:noFill/>
            <a:miter lim="800000"/>
            <a:headEnd/>
            <a:tailEnd/>
          </a:ln>
          <a:effectLst/>
        </p:spPr>
        <p:txBody>
          <a:bodyPr>
            <a:prstTxWarp prst="textNoShape">
              <a:avLst/>
            </a:prstTxWarp>
            <a:spAutoFit/>
          </a:bodyPr>
          <a:lstStyle/>
          <a:p>
            <a:pPr algn="just"/>
            <a:r>
              <a:rPr lang="es-MX" b="1" dirty="0"/>
              <a:t>Generalmente hay dos tipos de temas en lo que concierne a su estructura gramatical: La retórica y La lógica. Estos términos se usan con un sentido técnico específico. </a:t>
            </a:r>
          </a:p>
          <a:p>
            <a:pPr algn="just"/>
            <a:endParaRPr lang="es-MX" b="1" dirty="0"/>
          </a:p>
          <a:p>
            <a:pPr algn="just"/>
            <a:r>
              <a:rPr lang="es-MX" b="1" u="sng" dirty="0"/>
              <a:t>Un tema retórico</a:t>
            </a:r>
            <a:r>
              <a:rPr lang="es-MX" b="1" dirty="0"/>
              <a:t> o proposición es un sujeto con su modificador, tales como: “Las bendiciones del pueblo de Dios”, o “Los peligros del viaje de la vida”. </a:t>
            </a:r>
          </a:p>
          <a:p>
            <a:pPr algn="just"/>
            <a:endParaRPr lang="es-MX" b="1" dirty="0"/>
          </a:p>
          <a:p>
            <a:pPr algn="just"/>
            <a:endParaRPr lang="es-MX" b="1" dirty="0"/>
          </a:p>
        </p:txBody>
      </p:sp>
      <p:sp>
        <p:nvSpPr>
          <p:cNvPr id="32778" name="WordArt 10"/>
          <p:cNvSpPr>
            <a:spLocks noChangeArrowheads="1" noChangeShapeType="1" noTextEdit="1"/>
          </p:cNvSpPr>
          <p:nvPr/>
        </p:nvSpPr>
        <p:spPr bwMode="auto">
          <a:xfrm>
            <a:off x="539750" y="4048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moises 102"/>
          <p:cNvPicPr>
            <a:picLocks noChangeAspect="1" noChangeArrowheads="1"/>
          </p:cNvPicPr>
          <p:nvPr/>
        </p:nvPicPr>
        <p:blipFill>
          <a:blip r:embed="rId2"/>
          <a:srcRect/>
          <a:stretch>
            <a:fillRect/>
          </a:stretch>
        </p:blipFill>
        <p:spPr bwMode="auto">
          <a:xfrm>
            <a:off x="5435600" y="2420938"/>
            <a:ext cx="2954338" cy="2952750"/>
          </a:xfrm>
          <a:prstGeom prst="rect">
            <a:avLst/>
          </a:prstGeom>
          <a:noFill/>
        </p:spPr>
      </p:pic>
      <p:sp>
        <p:nvSpPr>
          <p:cNvPr id="97283" name="WordArt 3"/>
          <p:cNvSpPr>
            <a:spLocks noChangeArrowheads="1" noChangeShapeType="1" noTextEdit="1"/>
          </p:cNvSpPr>
          <p:nvPr/>
        </p:nvSpPr>
        <p:spPr bwMode="auto">
          <a:xfrm>
            <a:off x="1835150" y="6921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97284" name="Text Box 4"/>
          <p:cNvSpPr txBox="1">
            <a:spLocks noChangeArrowheads="1"/>
          </p:cNvSpPr>
          <p:nvPr/>
        </p:nvSpPr>
        <p:spPr bwMode="auto">
          <a:xfrm>
            <a:off x="2124075" y="1196975"/>
            <a:ext cx="6408738" cy="396875"/>
          </a:xfrm>
          <a:prstGeom prst="rect">
            <a:avLst/>
          </a:prstGeom>
          <a:solidFill>
            <a:schemeClr val="accent2"/>
          </a:solidFill>
          <a:ln w="9525">
            <a:noFill/>
            <a:miter lim="800000"/>
            <a:headEnd/>
            <a:tailEnd/>
          </a:ln>
          <a:effectLst/>
        </p:spPr>
        <p:txBody>
          <a:bodyPr>
            <a:prstTxWarp prst="textNoShape">
              <a:avLst/>
            </a:prstTxWarp>
            <a:spAutoFit/>
          </a:bodyPr>
          <a:lstStyle/>
          <a:p>
            <a:r>
              <a:rPr lang="es-MX" sz="2000" b="1"/>
              <a:t>CÓMO SELECCIONAR UN TEMA </a:t>
            </a:r>
          </a:p>
        </p:txBody>
      </p:sp>
      <p:sp>
        <p:nvSpPr>
          <p:cNvPr id="97285" name="Text Box 5"/>
          <p:cNvSpPr txBox="1">
            <a:spLocks noChangeArrowheads="1"/>
          </p:cNvSpPr>
          <p:nvPr/>
        </p:nvSpPr>
        <p:spPr bwMode="auto">
          <a:xfrm>
            <a:off x="900113" y="1773238"/>
            <a:ext cx="4464050" cy="4362450"/>
          </a:xfrm>
          <a:prstGeom prst="rect">
            <a:avLst/>
          </a:prstGeom>
          <a:noFill/>
          <a:ln w="9525">
            <a:noFill/>
            <a:miter lim="800000"/>
            <a:headEnd/>
            <a:tailEnd/>
          </a:ln>
          <a:effectLst/>
        </p:spPr>
        <p:txBody>
          <a:bodyPr>
            <a:prstTxWarp prst="textNoShape">
              <a:avLst/>
            </a:prstTxWarp>
            <a:spAutoFit/>
          </a:bodyPr>
          <a:lstStyle/>
          <a:p>
            <a:pPr algn="just"/>
            <a:endParaRPr lang="es-MX" sz="2800" b="1" dirty="0"/>
          </a:p>
          <a:p>
            <a:pPr algn="just"/>
            <a:r>
              <a:rPr lang="es-MX" sz="2800" b="1" u="sng" dirty="0"/>
              <a:t>Un tema lógico</a:t>
            </a:r>
            <a:r>
              <a:rPr lang="es-MX" sz="2800" b="1" dirty="0"/>
              <a:t> consiste en un sujeto y un predicado, tales como: </a:t>
            </a:r>
          </a:p>
          <a:p>
            <a:pPr algn="just"/>
            <a:r>
              <a:rPr lang="es-MX" sz="2800" b="1" dirty="0"/>
              <a:t>“La fe en Cristo es el único medio para la salvación”, o “La felicidad no se halla sólo en las posesiones”. </a:t>
            </a:r>
          </a:p>
          <a:p>
            <a:pPr algn="just"/>
            <a:endParaRPr lang="es-MX" sz="2800" b="1" dirty="0"/>
          </a:p>
        </p:txBody>
      </p:sp>
      <p:sp>
        <p:nvSpPr>
          <p:cNvPr id="97287" name="WordArt 7"/>
          <p:cNvSpPr>
            <a:spLocks noChangeArrowheads="1" noChangeShapeType="1" noTextEdit="1"/>
          </p:cNvSpPr>
          <p:nvPr/>
        </p:nvSpPr>
        <p:spPr bwMode="auto">
          <a:xfrm>
            <a:off x="539750" y="4048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PMDMO028"/>
          <p:cNvPicPr>
            <a:picLocks noChangeAspect="1" noChangeArrowheads="1"/>
          </p:cNvPicPr>
          <p:nvPr/>
        </p:nvPicPr>
        <p:blipFill>
          <a:blip r:embed="rId3"/>
          <a:srcRect/>
          <a:stretch>
            <a:fillRect/>
          </a:stretch>
        </p:blipFill>
        <p:spPr bwMode="auto">
          <a:xfrm>
            <a:off x="5364163" y="2060575"/>
            <a:ext cx="3149600" cy="3429000"/>
          </a:xfrm>
          <a:prstGeom prst="rect">
            <a:avLst/>
          </a:prstGeom>
          <a:noFill/>
        </p:spPr>
      </p:pic>
      <p:sp>
        <p:nvSpPr>
          <p:cNvPr id="33797" name="Text Box 5"/>
          <p:cNvSpPr txBox="1">
            <a:spLocks noChangeArrowheads="1"/>
          </p:cNvSpPr>
          <p:nvPr/>
        </p:nvSpPr>
        <p:spPr bwMode="auto">
          <a:xfrm>
            <a:off x="2124075" y="1052513"/>
            <a:ext cx="5792788" cy="8858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sz="2600" b="1"/>
              <a:t>EL TEMA CORRECTO PARA CADA OCASIÓN </a:t>
            </a:r>
          </a:p>
        </p:txBody>
      </p:sp>
      <p:sp>
        <p:nvSpPr>
          <p:cNvPr id="33798" name="Text Box 6"/>
          <p:cNvSpPr txBox="1">
            <a:spLocks noChangeArrowheads="1"/>
          </p:cNvSpPr>
          <p:nvPr/>
        </p:nvSpPr>
        <p:spPr bwMode="auto">
          <a:xfrm>
            <a:off x="684213" y="2276475"/>
            <a:ext cx="4679950" cy="3416320"/>
          </a:xfrm>
          <a:prstGeom prst="rect">
            <a:avLst/>
          </a:prstGeom>
          <a:noFill/>
          <a:ln w="9525">
            <a:noFill/>
            <a:miter lim="800000"/>
            <a:headEnd/>
            <a:tailEnd/>
          </a:ln>
          <a:effectLst/>
        </p:spPr>
        <p:txBody>
          <a:bodyPr>
            <a:prstTxWarp prst="textNoShape">
              <a:avLst/>
            </a:prstTxWarp>
            <a:spAutoFit/>
          </a:bodyPr>
          <a:lstStyle/>
          <a:p>
            <a:pPr algn="just"/>
            <a:r>
              <a:rPr lang="es-MX" dirty="0"/>
              <a:t>Henry Ward </a:t>
            </a:r>
            <a:r>
              <a:rPr lang="es-MX" dirty="0" err="1"/>
              <a:t>Beecher</a:t>
            </a:r>
            <a:r>
              <a:rPr lang="es-MX" dirty="0"/>
              <a:t> insistía en que el sermón fuera predicado </a:t>
            </a:r>
            <a:r>
              <a:rPr lang="es-MX" i="1" dirty="0">
                <a:solidFill>
                  <a:srgbClr val="800000"/>
                </a:solidFill>
              </a:rPr>
              <a:t>para satisfacer las presentes necesidades de la gente</a:t>
            </a:r>
            <a:r>
              <a:rPr lang="es-MX" dirty="0"/>
              <a:t>. La primera pregunta es: “¿Qué es lo que mi gente necesita más que nada en este momento?” Y no, “¿Dónde puedo encontrar un esquema ingenioso?”</a:t>
            </a:r>
          </a:p>
        </p:txBody>
      </p:sp>
      <p:sp>
        <p:nvSpPr>
          <p:cNvPr id="33801" name="WordArt 9"/>
          <p:cNvSpPr>
            <a:spLocks noChangeArrowheads="1" noChangeShapeType="1" noTextEdit="1"/>
          </p:cNvSpPr>
          <p:nvPr/>
        </p:nvSpPr>
        <p:spPr bwMode="auto">
          <a:xfrm>
            <a:off x="1763713" y="692150"/>
            <a:ext cx="4465637"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3804" name="WordArt 12"/>
          <p:cNvSpPr>
            <a:spLocks noChangeArrowheads="1" noChangeShapeType="1" noTextEdit="1"/>
          </p:cNvSpPr>
          <p:nvPr/>
        </p:nvSpPr>
        <p:spPr bwMode="auto">
          <a:xfrm>
            <a:off x="611188" y="433388"/>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1000"/>
                                  </p:stCondLst>
                                  <p:childTnLst>
                                    <p:set>
                                      <p:cBhvr>
                                        <p:cTn id="6" dur="1" fill="hold">
                                          <p:stCondLst>
                                            <p:cond delay="0"/>
                                          </p:stCondLst>
                                        </p:cTn>
                                        <p:tgtEl>
                                          <p:spTgt spid="33796"/>
                                        </p:tgtEl>
                                        <p:attrNameLst>
                                          <p:attrName>style.visibility</p:attrName>
                                        </p:attrNameLst>
                                      </p:cBhvr>
                                      <p:to>
                                        <p:strVal val="visible"/>
                                      </p:to>
                                    </p:set>
                                    <p:anim calcmode="lin" valueType="num">
                                      <p:cBhvr additive="base">
                                        <p:cTn id="7" dur="500" fill="hold"/>
                                        <p:tgtEl>
                                          <p:spTgt spid="33796"/>
                                        </p:tgtEl>
                                        <p:attrNameLst>
                                          <p:attrName>ppt_x</p:attrName>
                                        </p:attrNameLst>
                                      </p:cBhvr>
                                      <p:tavLst>
                                        <p:tav tm="0">
                                          <p:val>
                                            <p:strVal val="0-#ppt_w/2"/>
                                          </p:val>
                                        </p:tav>
                                        <p:tav tm="100000">
                                          <p:val>
                                            <p:strVal val="#ppt_x"/>
                                          </p:val>
                                        </p:tav>
                                      </p:tavLst>
                                    </p:anim>
                                    <p:anim calcmode="lin" valueType="num">
                                      <p:cBhvr additive="base">
                                        <p:cTn id="8" dur="500" fill="hold"/>
                                        <p:tgtEl>
                                          <p:spTgt spid="3379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20_64.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Text Box 3"/>
          <p:cNvSpPr txBox="1">
            <a:spLocks noChangeArrowheads="1"/>
          </p:cNvSpPr>
          <p:nvPr/>
        </p:nvSpPr>
        <p:spPr bwMode="auto">
          <a:xfrm>
            <a:off x="1619250" y="1171575"/>
            <a:ext cx="6985000" cy="457200"/>
          </a:xfrm>
          <a:prstGeom prst="rect">
            <a:avLst/>
          </a:prstGeom>
          <a:solidFill>
            <a:schemeClr val="accent2"/>
          </a:solidFill>
          <a:ln w="9525">
            <a:noFill/>
            <a:miter lim="800000"/>
            <a:headEnd/>
            <a:tailEnd/>
          </a:ln>
          <a:effectLst/>
        </p:spPr>
        <p:txBody>
          <a:bodyPr>
            <a:prstTxWarp prst="textNoShape">
              <a:avLst/>
            </a:prstTxWarp>
            <a:spAutoFit/>
          </a:bodyPr>
          <a:lstStyle/>
          <a:p>
            <a:r>
              <a:rPr lang="es-MX" b="1"/>
              <a:t>EL TEMA CORRECTO PARA CADA OCASIÓN </a:t>
            </a:r>
          </a:p>
        </p:txBody>
      </p:sp>
      <p:sp>
        <p:nvSpPr>
          <p:cNvPr id="100357" name="Text Box 5"/>
          <p:cNvSpPr txBox="1">
            <a:spLocks noChangeArrowheads="1"/>
          </p:cNvSpPr>
          <p:nvPr/>
        </p:nvSpPr>
        <p:spPr bwMode="auto">
          <a:xfrm>
            <a:off x="684213" y="1989138"/>
            <a:ext cx="4895850" cy="3663950"/>
          </a:xfrm>
          <a:prstGeom prst="rect">
            <a:avLst/>
          </a:prstGeom>
          <a:noFill/>
          <a:ln w="9525">
            <a:noFill/>
            <a:miter lim="800000"/>
            <a:headEnd/>
            <a:tailEnd/>
          </a:ln>
          <a:effectLst/>
        </p:spPr>
        <p:txBody>
          <a:bodyPr>
            <a:prstTxWarp prst="textNoShape">
              <a:avLst/>
            </a:prstTxWarp>
            <a:spAutoFit/>
          </a:bodyPr>
          <a:lstStyle/>
          <a:p>
            <a:pPr algn="just"/>
            <a:r>
              <a:rPr lang="es-MX" sz="2600" dirty="0"/>
              <a:t>Las necesidades de la gente se descubren de distintas maneras. Pueden ser reveladas al predicador en la oración, ya que muchas necesidades son secretas. Las visitas a los hogares de la gente usualmente solucionará el problema de qué predicar. </a:t>
            </a:r>
          </a:p>
        </p:txBody>
      </p:sp>
      <p:sp>
        <p:nvSpPr>
          <p:cNvPr id="100358" name="WordArt 6"/>
          <p:cNvSpPr>
            <a:spLocks noChangeArrowheads="1" noChangeShapeType="1" noTextEdit="1"/>
          </p:cNvSpPr>
          <p:nvPr/>
        </p:nvSpPr>
        <p:spPr bwMode="auto">
          <a:xfrm>
            <a:off x="1835150" y="765175"/>
            <a:ext cx="4465638"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100361" name="Picture 9" descr="RELIC161"/>
          <p:cNvPicPr>
            <a:picLocks noChangeAspect="1" noChangeArrowheads="1"/>
          </p:cNvPicPr>
          <p:nvPr/>
        </p:nvPicPr>
        <p:blipFill>
          <a:blip r:embed="rId2"/>
          <a:srcRect/>
          <a:stretch>
            <a:fillRect/>
          </a:stretch>
        </p:blipFill>
        <p:spPr bwMode="auto">
          <a:xfrm>
            <a:off x="5867400" y="2492375"/>
            <a:ext cx="2352675" cy="2413000"/>
          </a:xfrm>
          <a:prstGeom prst="rect">
            <a:avLst/>
          </a:prstGeom>
          <a:noFill/>
        </p:spPr>
      </p:pic>
      <p:sp>
        <p:nvSpPr>
          <p:cNvPr id="100362" name="WordArt 10"/>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PMDMO028"/>
          <p:cNvPicPr>
            <a:picLocks noChangeAspect="1" noChangeArrowheads="1"/>
          </p:cNvPicPr>
          <p:nvPr/>
        </p:nvPicPr>
        <p:blipFill>
          <a:blip r:embed="rId3"/>
          <a:srcRect/>
          <a:stretch>
            <a:fillRect/>
          </a:stretch>
        </p:blipFill>
        <p:spPr bwMode="auto">
          <a:xfrm>
            <a:off x="5364163" y="2205038"/>
            <a:ext cx="3149600" cy="3429000"/>
          </a:xfrm>
          <a:prstGeom prst="rect">
            <a:avLst/>
          </a:prstGeom>
          <a:noFill/>
        </p:spPr>
      </p:pic>
      <p:sp>
        <p:nvSpPr>
          <p:cNvPr id="101379" name="Text Box 3"/>
          <p:cNvSpPr txBox="1">
            <a:spLocks noChangeArrowheads="1"/>
          </p:cNvSpPr>
          <p:nvPr/>
        </p:nvSpPr>
        <p:spPr bwMode="auto">
          <a:xfrm>
            <a:off x="1697038" y="1341438"/>
            <a:ext cx="5749925" cy="396875"/>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000" b="1"/>
              <a:t>EL TEMA CORRECTO PARA CADA OCASIÓN </a:t>
            </a:r>
          </a:p>
        </p:txBody>
      </p:sp>
      <p:sp>
        <p:nvSpPr>
          <p:cNvPr id="101381" name="WordArt 5"/>
          <p:cNvSpPr>
            <a:spLocks noChangeArrowheads="1" noChangeShapeType="1" noTextEdit="1"/>
          </p:cNvSpPr>
          <p:nvPr/>
        </p:nvSpPr>
        <p:spPr bwMode="auto">
          <a:xfrm>
            <a:off x="1908175" y="765175"/>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01383" name="Text Box 7"/>
          <p:cNvSpPr txBox="1">
            <a:spLocks noChangeArrowheads="1"/>
          </p:cNvSpPr>
          <p:nvPr/>
        </p:nvSpPr>
        <p:spPr bwMode="auto">
          <a:xfrm>
            <a:off x="827088" y="1916113"/>
            <a:ext cx="6580187" cy="822325"/>
          </a:xfrm>
          <a:prstGeom prst="rect">
            <a:avLst/>
          </a:prstGeom>
          <a:noFill/>
          <a:ln w="9525">
            <a:noFill/>
            <a:miter lim="800000"/>
            <a:headEnd/>
            <a:tailEnd/>
          </a:ln>
          <a:effectLst/>
        </p:spPr>
        <p:txBody>
          <a:bodyPr>
            <a:prstTxWarp prst="textNoShape">
              <a:avLst/>
            </a:prstTxWarp>
            <a:spAutoFit/>
          </a:bodyPr>
          <a:lstStyle/>
          <a:p>
            <a:r>
              <a:rPr lang="es-MX">
                <a:solidFill>
                  <a:srgbClr val="000099"/>
                </a:solidFill>
              </a:rPr>
              <a:t>Los temas  del sermón deben exhibir las siguientes cualidades: </a:t>
            </a:r>
          </a:p>
        </p:txBody>
      </p:sp>
      <p:sp>
        <p:nvSpPr>
          <p:cNvPr id="101384" name="Oval 8"/>
          <p:cNvSpPr>
            <a:spLocks noChangeArrowheads="1"/>
          </p:cNvSpPr>
          <p:nvPr/>
        </p:nvSpPr>
        <p:spPr bwMode="auto">
          <a:xfrm>
            <a:off x="1331913" y="2781300"/>
            <a:ext cx="3024187" cy="936625"/>
          </a:xfrm>
          <a:prstGeom prst="ellipse">
            <a:avLst/>
          </a:prstGeom>
          <a:solidFill>
            <a:schemeClr val="accent1"/>
          </a:solidFill>
          <a:ln w="9525">
            <a:noFill/>
            <a:round/>
            <a:headEnd/>
            <a:tailEnd/>
          </a:ln>
          <a:effectLst/>
        </p:spPr>
        <p:txBody>
          <a:bodyPr wrap="none" anchor="ctr">
            <a:prstTxWarp prst="textNoShape">
              <a:avLst/>
            </a:prstTxWarp>
          </a:bodyPr>
          <a:lstStyle/>
          <a:p>
            <a:pPr algn="ctr"/>
            <a:r>
              <a:rPr lang="es-MX" b="1">
                <a:solidFill>
                  <a:schemeClr val="accent2"/>
                </a:solidFill>
              </a:rPr>
              <a:t>COMPRENSIVOS</a:t>
            </a:r>
          </a:p>
        </p:txBody>
      </p:sp>
      <p:sp>
        <p:nvSpPr>
          <p:cNvPr id="101386" name="Oval 10"/>
          <p:cNvSpPr>
            <a:spLocks noChangeArrowheads="1"/>
          </p:cNvSpPr>
          <p:nvPr/>
        </p:nvSpPr>
        <p:spPr bwMode="auto">
          <a:xfrm>
            <a:off x="1331913" y="3536950"/>
            <a:ext cx="3024187" cy="936625"/>
          </a:xfrm>
          <a:prstGeom prst="ellipse">
            <a:avLst/>
          </a:prstGeom>
          <a:solidFill>
            <a:schemeClr val="accent1"/>
          </a:solidFill>
          <a:ln w="9525">
            <a:noFill/>
            <a:round/>
            <a:headEnd/>
            <a:tailEnd/>
          </a:ln>
          <a:effectLst/>
        </p:spPr>
        <p:txBody>
          <a:bodyPr wrap="none" anchor="ctr">
            <a:prstTxWarp prst="textNoShape">
              <a:avLst/>
            </a:prstTxWarp>
          </a:bodyPr>
          <a:lstStyle/>
          <a:p>
            <a:pPr algn="ctr"/>
            <a:r>
              <a:rPr lang="es-MX" b="1">
                <a:solidFill>
                  <a:schemeClr val="accent2"/>
                </a:solidFill>
              </a:rPr>
              <a:t>BÍBLICOS</a:t>
            </a:r>
          </a:p>
        </p:txBody>
      </p:sp>
      <p:sp>
        <p:nvSpPr>
          <p:cNvPr id="101387" name="Oval 11"/>
          <p:cNvSpPr>
            <a:spLocks noChangeArrowheads="1"/>
          </p:cNvSpPr>
          <p:nvPr/>
        </p:nvSpPr>
        <p:spPr bwMode="auto">
          <a:xfrm>
            <a:off x="1331913" y="4329113"/>
            <a:ext cx="3024187" cy="936625"/>
          </a:xfrm>
          <a:prstGeom prst="ellipse">
            <a:avLst/>
          </a:prstGeom>
          <a:solidFill>
            <a:schemeClr val="accent1"/>
          </a:solidFill>
          <a:ln w="9525">
            <a:noFill/>
            <a:round/>
            <a:headEnd/>
            <a:tailEnd/>
          </a:ln>
          <a:effectLst/>
        </p:spPr>
        <p:txBody>
          <a:bodyPr wrap="none" anchor="ctr">
            <a:prstTxWarp prst="textNoShape">
              <a:avLst/>
            </a:prstTxWarp>
          </a:bodyPr>
          <a:lstStyle/>
          <a:p>
            <a:pPr algn="ctr"/>
            <a:r>
              <a:rPr lang="es-MX" b="1">
                <a:solidFill>
                  <a:schemeClr val="accent2"/>
                </a:solidFill>
              </a:rPr>
              <a:t>DINÁMICOS</a:t>
            </a:r>
          </a:p>
        </p:txBody>
      </p:sp>
      <p:sp>
        <p:nvSpPr>
          <p:cNvPr id="101388" name="Oval 12"/>
          <p:cNvSpPr>
            <a:spLocks noChangeArrowheads="1"/>
          </p:cNvSpPr>
          <p:nvPr/>
        </p:nvSpPr>
        <p:spPr bwMode="auto">
          <a:xfrm>
            <a:off x="1331913" y="5121275"/>
            <a:ext cx="3024187" cy="936625"/>
          </a:xfrm>
          <a:prstGeom prst="ellipse">
            <a:avLst/>
          </a:prstGeom>
          <a:solidFill>
            <a:schemeClr val="accent1"/>
          </a:solidFill>
          <a:ln w="9525">
            <a:noFill/>
            <a:round/>
            <a:headEnd/>
            <a:tailEnd/>
          </a:ln>
          <a:effectLst/>
        </p:spPr>
        <p:txBody>
          <a:bodyPr wrap="none" anchor="ctr">
            <a:prstTxWarp prst="textNoShape">
              <a:avLst/>
            </a:prstTxWarp>
          </a:bodyPr>
          <a:lstStyle/>
          <a:p>
            <a:pPr algn="ctr"/>
            <a:r>
              <a:rPr lang="es-MX" b="1">
                <a:solidFill>
                  <a:schemeClr val="accent2"/>
                </a:solidFill>
              </a:rPr>
              <a:t>ESPECÍFICOS </a:t>
            </a:r>
          </a:p>
        </p:txBody>
      </p:sp>
      <p:sp>
        <p:nvSpPr>
          <p:cNvPr id="101389" name="WordArt 13"/>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1000"/>
                                  </p:stCondLst>
                                  <p:childTnLst>
                                    <p:set>
                                      <p:cBhvr>
                                        <p:cTn id="6" dur="1" fill="hold">
                                          <p:stCondLst>
                                            <p:cond delay="0"/>
                                          </p:stCondLst>
                                        </p:cTn>
                                        <p:tgtEl>
                                          <p:spTgt spid="101378"/>
                                        </p:tgtEl>
                                        <p:attrNameLst>
                                          <p:attrName>style.visibility</p:attrName>
                                        </p:attrNameLst>
                                      </p:cBhvr>
                                      <p:to>
                                        <p:strVal val="visible"/>
                                      </p:to>
                                    </p:set>
                                    <p:anim calcmode="lin" valueType="num">
                                      <p:cBhvr additive="base">
                                        <p:cTn id="7" dur="500" fill="hold"/>
                                        <p:tgtEl>
                                          <p:spTgt spid="101378"/>
                                        </p:tgtEl>
                                        <p:attrNameLst>
                                          <p:attrName>ppt_x</p:attrName>
                                        </p:attrNameLst>
                                      </p:cBhvr>
                                      <p:tavLst>
                                        <p:tav tm="0">
                                          <p:val>
                                            <p:strVal val="0-#ppt_w/2"/>
                                          </p:val>
                                        </p:tav>
                                        <p:tav tm="100000">
                                          <p:val>
                                            <p:strVal val="#ppt_x"/>
                                          </p:val>
                                        </p:tav>
                                      </p:tavLst>
                                    </p:anim>
                                    <p:anim calcmode="lin" valueType="num">
                                      <p:cBhvr additive="base">
                                        <p:cTn id="8" dur="500" fill="hold"/>
                                        <p:tgtEl>
                                          <p:spTgt spid="10137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20_64.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Text Box 5"/>
          <p:cNvSpPr txBox="1">
            <a:spLocks noChangeArrowheads="1"/>
          </p:cNvSpPr>
          <p:nvPr/>
        </p:nvSpPr>
        <p:spPr bwMode="auto">
          <a:xfrm>
            <a:off x="1031875" y="1211263"/>
            <a:ext cx="7140575" cy="488950"/>
          </a:xfrm>
          <a:prstGeom prst="rect">
            <a:avLst/>
          </a:prstGeom>
          <a:solidFill>
            <a:schemeClr val="accent2"/>
          </a:solidFill>
          <a:ln w="9525">
            <a:noFill/>
            <a:miter lim="800000"/>
            <a:headEnd/>
            <a:tailEnd/>
          </a:ln>
          <a:effectLst>
            <a:outerShdw blurRad="63500" dist="29783" dir="1514402" algn="ctr" rotWithShape="0">
              <a:schemeClr val="bg1">
                <a:alpha val="74998"/>
              </a:schemeClr>
            </a:outerShdw>
          </a:effectLst>
        </p:spPr>
        <p:txBody>
          <a:bodyPr wrap="none">
            <a:prstTxWarp prst="textNoShape">
              <a:avLst/>
            </a:prstTxWarp>
            <a:spAutoFit/>
          </a:bodyPr>
          <a:lstStyle/>
          <a:p>
            <a:r>
              <a:rPr lang="es-MX" sz="2600" b="1">
                <a:solidFill>
                  <a:srgbClr val="800000"/>
                </a:solidFill>
              </a:rPr>
              <a:t>CÓMO ELEGIR E INTERPRETAR UN TEXTO </a:t>
            </a:r>
          </a:p>
        </p:txBody>
      </p:sp>
      <p:sp>
        <p:nvSpPr>
          <p:cNvPr id="34822" name="Text Box 6"/>
          <p:cNvSpPr txBox="1">
            <a:spLocks noChangeArrowheads="1"/>
          </p:cNvSpPr>
          <p:nvPr/>
        </p:nvSpPr>
        <p:spPr bwMode="auto">
          <a:xfrm>
            <a:off x="900113" y="2349500"/>
            <a:ext cx="7416800" cy="3776663"/>
          </a:xfrm>
          <a:prstGeom prst="rect">
            <a:avLst/>
          </a:prstGeom>
          <a:solidFill>
            <a:schemeClr val="bg1">
              <a:alpha val="50000"/>
            </a:schemeClr>
          </a:solidFill>
          <a:ln w="9525">
            <a:noFill/>
            <a:miter lim="800000"/>
            <a:headEnd/>
            <a:tailEnd/>
          </a:ln>
          <a:effectLst/>
        </p:spPr>
        <p:txBody>
          <a:bodyPr>
            <a:prstTxWarp prst="textNoShape">
              <a:avLst/>
            </a:prstTxWarp>
            <a:spAutoFit/>
          </a:bodyPr>
          <a:lstStyle/>
          <a:p>
            <a:pPr algn="just"/>
            <a:r>
              <a:rPr lang="es-MX" sz="2200" b="1">
                <a:latin typeface="Tahoma" charset="0"/>
              </a:rPr>
              <a:t>La selección de un texto dependerá del enfoque que el predicador dé al sermón. Si el tema es elegido primero, entonces el texto seleccionado debe ser aquel que mejor apoye el tema sin distorsionar o acomodar el texto. </a:t>
            </a:r>
            <a:r>
              <a:rPr lang="es-MX" sz="2200" b="1" u="sng">
                <a:latin typeface="Tahoma" charset="0"/>
              </a:rPr>
              <a:t>Esto puede ser realizado ubicando en una concordancia las palabras que son sinónimos con la palabra principal en el tema y luego aplicando el proceso de eliminación</a:t>
            </a:r>
            <a:r>
              <a:rPr lang="es-MX" sz="2200" b="1">
                <a:latin typeface="Tahoma" charset="0"/>
              </a:rPr>
              <a:t>. O un texto satisfactorio puede surgir en la mente del predicador, con un poco de meditación u oración, que armonice con el tema. </a:t>
            </a:r>
          </a:p>
        </p:txBody>
      </p:sp>
      <p:sp>
        <p:nvSpPr>
          <p:cNvPr id="34823" name="WordArt 7"/>
          <p:cNvSpPr>
            <a:spLocks noChangeArrowheads="1" noChangeShapeType="1" noTextEdit="1"/>
          </p:cNvSpPr>
          <p:nvPr/>
        </p:nvSpPr>
        <p:spPr bwMode="auto">
          <a:xfrm>
            <a:off x="3276600" y="620713"/>
            <a:ext cx="4465638"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4825"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reuniones"/>
          <p:cNvPicPr>
            <a:picLocks noChangeAspect="1" noChangeArrowheads="1"/>
          </p:cNvPicPr>
          <p:nvPr/>
        </p:nvPicPr>
        <p:blipFill>
          <a:blip r:embed="rId2"/>
          <a:srcRect/>
          <a:stretch>
            <a:fillRect/>
          </a:stretch>
        </p:blipFill>
        <p:spPr bwMode="auto">
          <a:xfrm>
            <a:off x="5219700" y="2708275"/>
            <a:ext cx="3275013" cy="2749550"/>
          </a:xfrm>
          <a:prstGeom prst="rect">
            <a:avLst/>
          </a:prstGeom>
          <a:noFill/>
        </p:spPr>
      </p:pic>
      <p:sp>
        <p:nvSpPr>
          <p:cNvPr id="5126" name="Text Box 6"/>
          <p:cNvSpPr txBox="1">
            <a:spLocks noChangeArrowheads="1"/>
          </p:cNvSpPr>
          <p:nvPr/>
        </p:nvSpPr>
        <p:spPr bwMode="auto">
          <a:xfrm>
            <a:off x="665163" y="2420938"/>
            <a:ext cx="4627562" cy="3743325"/>
          </a:xfrm>
          <a:prstGeom prst="rect">
            <a:avLst/>
          </a:prstGeom>
          <a:noFill/>
          <a:ln w="9525">
            <a:noFill/>
            <a:miter lim="800000"/>
            <a:headEnd/>
            <a:tailEnd/>
          </a:ln>
          <a:effectLst/>
        </p:spPr>
        <p:txBody>
          <a:bodyPr>
            <a:prstTxWarp prst="textNoShape">
              <a:avLst/>
            </a:prstTxWarp>
            <a:spAutoFit/>
          </a:bodyPr>
          <a:lstStyle/>
          <a:p>
            <a:pPr algn="ctr"/>
            <a:r>
              <a:rPr lang="es-MX" b="1">
                <a:solidFill>
                  <a:srgbClr val="000066"/>
                </a:solidFill>
                <a:latin typeface="Tahoma" charset="0"/>
              </a:rPr>
              <a:t>“Podemos tener conocimiento, pero a menos que sepamos cómo usar la voz correctamente, nuestro trabajo será un fracaso... El conocimiento será de poca utilidad para nosotros si no cultivamos el talento del hablar.”</a:t>
            </a:r>
          </a:p>
          <a:p>
            <a:pPr algn="ctr"/>
            <a:r>
              <a:rPr lang="es-MX" b="1">
                <a:solidFill>
                  <a:srgbClr val="000066"/>
                </a:solidFill>
                <a:latin typeface="Tahoma" charset="0"/>
              </a:rPr>
              <a:t> (T 6, p. 380)</a:t>
            </a:r>
          </a:p>
        </p:txBody>
      </p:sp>
      <p:sp>
        <p:nvSpPr>
          <p:cNvPr id="5129" name="Text Box 9"/>
          <p:cNvSpPr txBox="1">
            <a:spLocks noChangeArrowheads="1"/>
          </p:cNvSpPr>
          <p:nvPr/>
        </p:nvSpPr>
        <p:spPr bwMode="auto">
          <a:xfrm>
            <a:off x="900113" y="1412875"/>
            <a:ext cx="7885112" cy="519113"/>
          </a:xfrm>
          <a:prstGeom prst="rect">
            <a:avLst/>
          </a:prstGeom>
          <a:solidFill>
            <a:schemeClr val="accent2"/>
          </a:solidFill>
          <a:ln w="9525">
            <a:noFill/>
            <a:miter lim="800000"/>
            <a:headEnd/>
            <a:tailEnd/>
          </a:ln>
          <a:effectLst/>
        </p:spPr>
        <p:txBody>
          <a:bodyPr>
            <a:prstTxWarp prst="textNoShape">
              <a:avLst/>
            </a:prstTxWarp>
            <a:spAutoFit/>
          </a:bodyPr>
          <a:lstStyle/>
          <a:p>
            <a:pPr>
              <a:spcBef>
                <a:spcPct val="50000"/>
              </a:spcBef>
            </a:pPr>
            <a:r>
              <a:rPr lang="es-MX" sz="2800" b="1"/>
              <a:t>LA IMPORTANCIA DE HABLAR EN PÚBLICO</a:t>
            </a:r>
          </a:p>
        </p:txBody>
      </p:sp>
      <p:sp>
        <p:nvSpPr>
          <p:cNvPr id="5130" name="WordArt 10"/>
          <p:cNvSpPr>
            <a:spLocks noChangeArrowheads="1" noChangeShapeType="1" noTextEdit="1"/>
          </p:cNvSpPr>
          <p:nvPr/>
        </p:nvSpPr>
        <p:spPr bwMode="auto">
          <a:xfrm>
            <a:off x="539750" y="1889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7" name="Text Box 7"/>
          <p:cNvSpPr txBox="1">
            <a:spLocks noChangeArrowheads="1"/>
          </p:cNvSpPr>
          <p:nvPr/>
        </p:nvSpPr>
        <p:spPr bwMode="auto">
          <a:xfrm>
            <a:off x="1403350" y="1916113"/>
            <a:ext cx="7488238" cy="733425"/>
          </a:xfrm>
          <a:prstGeom prst="rect">
            <a:avLst/>
          </a:prstGeom>
          <a:solidFill>
            <a:schemeClr val="bg1"/>
          </a:solidFill>
          <a:ln w="9525">
            <a:noFill/>
            <a:miter lim="800000"/>
            <a:headEnd/>
            <a:tailEnd/>
          </a:ln>
          <a:effectLst/>
        </p:spPr>
        <p:txBody>
          <a:bodyPr>
            <a:prstTxWarp prst="textNoShape">
              <a:avLst/>
            </a:prstTxWarp>
            <a:spAutoFit/>
          </a:bodyPr>
          <a:lstStyle/>
          <a:p>
            <a:r>
              <a:rPr lang="es-MX" sz="2100" b="1">
                <a:latin typeface="Tahoma" charset="0"/>
              </a:rPr>
              <a:t>Ejemplo, el predicador siente que la presente necesidad es de evangelismo personal</a:t>
            </a:r>
          </a:p>
        </p:txBody>
      </p:sp>
      <p:sp>
        <p:nvSpPr>
          <p:cNvPr id="35848" name="Text Box 8"/>
          <p:cNvSpPr txBox="1">
            <a:spLocks noChangeArrowheads="1"/>
          </p:cNvSpPr>
          <p:nvPr/>
        </p:nvSpPr>
        <p:spPr bwMode="auto">
          <a:xfrm>
            <a:off x="971550" y="2790825"/>
            <a:ext cx="7500938" cy="3517900"/>
          </a:xfrm>
          <a:prstGeom prst="rect">
            <a:avLst/>
          </a:prstGeom>
          <a:noFill/>
          <a:ln w="38100" cmpd="dbl">
            <a:solidFill>
              <a:schemeClr val="tx1"/>
            </a:solidFill>
            <a:miter lim="800000"/>
            <a:headEnd/>
            <a:tailEnd/>
          </a:ln>
          <a:effectLst/>
        </p:spPr>
        <p:txBody>
          <a:bodyPr>
            <a:prstTxWarp prst="textNoShape">
              <a:avLst/>
            </a:prstTxWarp>
            <a:spAutoFit/>
          </a:bodyPr>
          <a:lstStyle/>
          <a:p>
            <a:pPr algn="ctr"/>
            <a:r>
              <a:rPr lang="es-MX" b="1">
                <a:latin typeface="Tahoma" charset="0"/>
              </a:rPr>
              <a:t>     “El ejemplo de los primeros discípulos 		en el evangelismo personal” </a:t>
            </a:r>
          </a:p>
          <a:p>
            <a:pPr algn="ctr"/>
            <a:r>
              <a:rPr lang="es-MX" sz="2600" b="1">
                <a:latin typeface="Tahoma" charset="0"/>
              </a:rPr>
              <a:t>Juan 1:40-51</a:t>
            </a:r>
          </a:p>
          <a:p>
            <a:pPr algn="ctr"/>
            <a:endParaRPr lang="es-MX" sz="1600" b="1">
              <a:latin typeface="Tahoma" charset="0"/>
            </a:endParaRPr>
          </a:p>
          <a:p>
            <a:pPr>
              <a:buFontTx/>
              <a:buAutoNum type="romanUcPeriod"/>
            </a:pPr>
            <a:r>
              <a:rPr lang="es-MX" sz="2600" b="1">
                <a:latin typeface="Tahoma" charset="0"/>
              </a:rPr>
              <a:t>Ellos personalmente aprendieron acerca  	de Jesús</a:t>
            </a:r>
          </a:p>
          <a:p>
            <a:pPr>
              <a:buFontTx/>
              <a:buAutoNum type="romanUcPeriod"/>
            </a:pPr>
            <a:r>
              <a:rPr lang="es-MX" sz="2600" b="1">
                <a:latin typeface="Tahoma" charset="0"/>
              </a:rPr>
              <a:t>Ellos predicaron de Jesús a otro</a:t>
            </a:r>
          </a:p>
          <a:p>
            <a:pPr>
              <a:buFontTx/>
              <a:buAutoNum type="romanUcPeriod"/>
            </a:pPr>
            <a:r>
              <a:rPr lang="es-MX" sz="2600" b="1">
                <a:latin typeface="Tahoma" charset="0"/>
              </a:rPr>
              <a:t>Ellos invitaron a otro a encontrarse con 	Jesús </a:t>
            </a:r>
          </a:p>
        </p:txBody>
      </p:sp>
      <p:sp>
        <p:nvSpPr>
          <p:cNvPr id="35850" name="WordArt 10"/>
          <p:cNvSpPr>
            <a:spLocks noChangeArrowheads="1" noChangeShapeType="1" noTextEdit="1"/>
          </p:cNvSpPr>
          <p:nvPr/>
        </p:nvSpPr>
        <p:spPr bwMode="auto">
          <a:xfrm>
            <a:off x="3276600" y="549275"/>
            <a:ext cx="3455988" cy="288925"/>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5852" name="Text Box 12"/>
          <p:cNvSpPr txBox="1">
            <a:spLocks noChangeArrowheads="1"/>
          </p:cNvSpPr>
          <p:nvPr/>
        </p:nvSpPr>
        <p:spPr bwMode="auto">
          <a:xfrm>
            <a:off x="1803400" y="1196975"/>
            <a:ext cx="5535613" cy="396875"/>
          </a:xfrm>
          <a:prstGeom prst="rect">
            <a:avLst/>
          </a:prstGeom>
          <a:solidFill>
            <a:schemeClr val="accent2"/>
          </a:solidFill>
          <a:ln w="9525">
            <a:noFill/>
            <a:miter lim="800000"/>
            <a:headEnd/>
            <a:tailEnd/>
          </a:ln>
          <a:effectLst>
            <a:outerShdw blurRad="63500" dist="29783" dir="1514402" algn="ctr" rotWithShape="0">
              <a:schemeClr val="bg1">
                <a:alpha val="74998"/>
              </a:schemeClr>
            </a:outerShdw>
          </a:effectLst>
        </p:spPr>
        <p:txBody>
          <a:bodyPr wrap="none">
            <a:prstTxWarp prst="textNoShape">
              <a:avLst/>
            </a:prstTxWarp>
            <a:spAutoFit/>
          </a:bodyPr>
          <a:lstStyle/>
          <a:p>
            <a:r>
              <a:rPr lang="es-MX" sz="2000" b="1">
                <a:solidFill>
                  <a:srgbClr val="800000"/>
                </a:solidFill>
              </a:rPr>
              <a:t>CÓMO ELEGIR E INTERPRETAR UN TEXTO </a:t>
            </a:r>
          </a:p>
        </p:txBody>
      </p:sp>
      <p:sp>
        <p:nvSpPr>
          <p:cNvPr id="35853" name="WordArt 13"/>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3"/>
          <p:cNvSpPr txBox="1">
            <a:spLocks noChangeArrowheads="1"/>
          </p:cNvSpPr>
          <p:nvPr/>
        </p:nvSpPr>
        <p:spPr bwMode="auto">
          <a:xfrm>
            <a:off x="827088" y="1628775"/>
            <a:ext cx="7561262" cy="1492250"/>
          </a:xfrm>
          <a:prstGeom prst="rect">
            <a:avLst/>
          </a:prstGeom>
          <a:solidFill>
            <a:schemeClr val="bg1">
              <a:alpha val="50000"/>
            </a:schemeClr>
          </a:solidFill>
          <a:ln w="9525">
            <a:noFill/>
            <a:miter lim="800000"/>
            <a:headEnd/>
            <a:tailEnd/>
          </a:ln>
          <a:effectLst/>
        </p:spPr>
        <p:txBody>
          <a:bodyPr>
            <a:prstTxWarp prst="textNoShape">
              <a:avLst/>
            </a:prstTxWarp>
            <a:spAutoFit/>
          </a:bodyPr>
          <a:lstStyle/>
          <a:p>
            <a:pPr algn="ctr"/>
            <a:r>
              <a:rPr lang="es-MX" b="1"/>
              <a:t>Temas tentativos: </a:t>
            </a:r>
          </a:p>
          <a:p>
            <a:pPr algn="ctr"/>
            <a:endParaRPr lang="es-MX" sz="2000" b="1"/>
          </a:p>
          <a:p>
            <a:pPr algn="ctr"/>
            <a:r>
              <a:rPr lang="es-MX" b="1"/>
              <a:t>“Los métodos de evangelismo personal” “Cómo convertirse en un exitoso evangelista personal”</a:t>
            </a:r>
          </a:p>
        </p:txBody>
      </p:sp>
      <p:sp>
        <p:nvSpPr>
          <p:cNvPr id="37892" name="Text Box 4"/>
          <p:cNvSpPr txBox="1">
            <a:spLocks noChangeArrowheads="1"/>
          </p:cNvSpPr>
          <p:nvPr/>
        </p:nvSpPr>
        <p:spPr bwMode="auto">
          <a:xfrm>
            <a:off x="935038" y="3716338"/>
            <a:ext cx="6013450" cy="2473325"/>
          </a:xfrm>
          <a:prstGeom prst="rect">
            <a:avLst/>
          </a:prstGeom>
          <a:solidFill>
            <a:srgbClr val="FFCC00">
              <a:alpha val="50000"/>
            </a:srgbClr>
          </a:solidFill>
          <a:ln w="9525">
            <a:noFill/>
            <a:miter lim="800000"/>
            <a:headEnd/>
            <a:tailEnd/>
          </a:ln>
          <a:effectLst/>
        </p:spPr>
        <p:txBody>
          <a:bodyPr>
            <a:prstTxWarp prst="textNoShape">
              <a:avLst/>
            </a:prstTxWarp>
            <a:spAutoFit/>
          </a:bodyPr>
          <a:lstStyle/>
          <a:p>
            <a:pPr marL="457200" indent="-457200">
              <a:buFontTx/>
              <a:buAutoNum type="romanUcPeriod"/>
            </a:pPr>
            <a:r>
              <a:rPr lang="es-MX" sz="2600" b="1"/>
              <a:t>La guía es el Espíritu Santo</a:t>
            </a:r>
          </a:p>
          <a:p>
            <a:pPr marL="457200" indent="-457200">
              <a:buFontTx/>
              <a:buAutoNum type="romanUcPeriod"/>
            </a:pPr>
            <a:r>
              <a:rPr lang="es-MX" sz="2600" b="1"/>
              <a:t>El punto de partida es el interés del probable candidato</a:t>
            </a:r>
          </a:p>
          <a:p>
            <a:pPr marL="457200" indent="-457200">
              <a:buFontTx/>
              <a:buAutoNum type="romanUcPeriod"/>
            </a:pPr>
            <a:r>
              <a:rPr lang="es-MX" sz="2600" b="1"/>
              <a:t>El enfoque es a través de la Escritura</a:t>
            </a:r>
          </a:p>
          <a:p>
            <a:pPr marL="457200" indent="-457200">
              <a:buFontTx/>
              <a:buAutoNum type="romanUcPeriod"/>
            </a:pPr>
            <a:r>
              <a:rPr lang="es-MX" sz="2600" b="1"/>
              <a:t>El fin es la plena rendición</a:t>
            </a:r>
          </a:p>
        </p:txBody>
      </p:sp>
      <p:sp>
        <p:nvSpPr>
          <p:cNvPr id="37893" name="WordArt 5"/>
          <p:cNvSpPr>
            <a:spLocks noChangeArrowheads="1" noChangeShapeType="1" noTextEdit="1"/>
          </p:cNvSpPr>
          <p:nvPr/>
        </p:nvSpPr>
        <p:spPr bwMode="auto">
          <a:xfrm>
            <a:off x="32035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37895" name="Text Box 7"/>
          <p:cNvSpPr txBox="1">
            <a:spLocks noChangeArrowheads="1"/>
          </p:cNvSpPr>
          <p:nvPr/>
        </p:nvSpPr>
        <p:spPr bwMode="auto">
          <a:xfrm>
            <a:off x="2051050" y="1125538"/>
            <a:ext cx="5535613" cy="396875"/>
          </a:xfrm>
          <a:prstGeom prst="rect">
            <a:avLst/>
          </a:prstGeom>
          <a:solidFill>
            <a:schemeClr val="accent2"/>
          </a:solidFill>
          <a:ln w="9525">
            <a:noFill/>
            <a:miter lim="800000"/>
            <a:headEnd/>
            <a:tailEnd/>
          </a:ln>
          <a:effectLst>
            <a:outerShdw blurRad="63500" dist="29783" dir="1514402" algn="ctr" rotWithShape="0">
              <a:schemeClr val="bg1">
                <a:alpha val="74998"/>
              </a:schemeClr>
            </a:outerShdw>
          </a:effectLst>
        </p:spPr>
        <p:txBody>
          <a:bodyPr wrap="none">
            <a:prstTxWarp prst="textNoShape">
              <a:avLst/>
            </a:prstTxWarp>
            <a:spAutoFit/>
          </a:bodyPr>
          <a:lstStyle/>
          <a:p>
            <a:r>
              <a:rPr lang="es-MX" sz="2000" b="1"/>
              <a:t>CÓMO ELEGIR E INTERPRETAR UN TEXTO </a:t>
            </a:r>
          </a:p>
        </p:txBody>
      </p:sp>
      <p:sp>
        <p:nvSpPr>
          <p:cNvPr id="37896" name="Text Box 8"/>
          <p:cNvSpPr txBox="1">
            <a:spLocks noChangeArrowheads="1"/>
          </p:cNvSpPr>
          <p:nvPr/>
        </p:nvSpPr>
        <p:spPr bwMode="auto">
          <a:xfrm>
            <a:off x="2411413" y="3200400"/>
            <a:ext cx="4270375" cy="457200"/>
          </a:xfrm>
          <a:prstGeom prst="rect">
            <a:avLst/>
          </a:prstGeom>
          <a:noFill/>
          <a:ln w="9525">
            <a:noFill/>
            <a:miter lim="800000"/>
            <a:headEnd/>
            <a:tailEnd/>
          </a:ln>
          <a:effectLst/>
        </p:spPr>
        <p:txBody>
          <a:bodyPr wrap="none">
            <a:prstTxWarp prst="textNoShape">
              <a:avLst/>
            </a:prstTxWarp>
            <a:spAutoFit/>
          </a:bodyPr>
          <a:lstStyle/>
          <a:p>
            <a:r>
              <a:rPr lang="es-MX"/>
              <a:t>Texto seleccionado Hechos 8 </a:t>
            </a:r>
          </a:p>
        </p:txBody>
      </p:sp>
      <p:pic>
        <p:nvPicPr>
          <p:cNvPr id="37899" name="Picture 11" descr="MCSY01563_0000[1]"/>
          <p:cNvPicPr>
            <a:picLocks noChangeAspect="1" noChangeArrowheads="1"/>
          </p:cNvPicPr>
          <p:nvPr/>
        </p:nvPicPr>
        <p:blipFill>
          <a:blip r:embed="rId2"/>
          <a:srcRect/>
          <a:stretch>
            <a:fillRect/>
          </a:stretch>
        </p:blipFill>
        <p:spPr bwMode="auto">
          <a:xfrm>
            <a:off x="6732588" y="3789363"/>
            <a:ext cx="1941512" cy="1790700"/>
          </a:xfrm>
          <a:prstGeom prst="rect">
            <a:avLst/>
          </a:prstGeom>
          <a:noFill/>
        </p:spPr>
      </p:pic>
      <p:sp>
        <p:nvSpPr>
          <p:cNvPr id="37900"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Text Box 5"/>
          <p:cNvSpPr txBox="1">
            <a:spLocks noChangeArrowheads="1"/>
          </p:cNvSpPr>
          <p:nvPr/>
        </p:nvSpPr>
        <p:spPr bwMode="auto">
          <a:xfrm>
            <a:off x="1547813" y="1196975"/>
            <a:ext cx="6481762" cy="822325"/>
          </a:xfrm>
          <a:prstGeom prst="rect">
            <a:avLst/>
          </a:prstGeom>
          <a:solidFill>
            <a:schemeClr val="accent2"/>
          </a:solidFill>
          <a:ln w="9525">
            <a:noFill/>
            <a:miter lim="800000"/>
            <a:headEnd/>
            <a:tailEnd/>
          </a:ln>
          <a:effectLst>
            <a:outerShdw blurRad="63500" dist="29783" dir="1514402" algn="ctr" rotWithShape="0">
              <a:schemeClr val="bg1">
                <a:alpha val="74998"/>
              </a:schemeClr>
            </a:outerShdw>
          </a:effectLst>
        </p:spPr>
        <p:txBody>
          <a:bodyPr>
            <a:prstTxWarp prst="textNoShape">
              <a:avLst/>
            </a:prstTxWarp>
            <a:spAutoFit/>
          </a:bodyPr>
          <a:lstStyle/>
          <a:p>
            <a:pPr algn="ctr"/>
            <a:r>
              <a:rPr lang="es-MX" b="1"/>
              <a:t>CINCO REGLAS SUGERIDAS PARA </a:t>
            </a:r>
          </a:p>
          <a:p>
            <a:pPr algn="ctr"/>
            <a:r>
              <a:rPr lang="es-MX" b="1"/>
              <a:t>SELECCIONAR UN TEXTO </a:t>
            </a:r>
          </a:p>
        </p:txBody>
      </p:sp>
      <p:sp>
        <p:nvSpPr>
          <p:cNvPr id="36870" name="Text Box 6"/>
          <p:cNvSpPr txBox="1">
            <a:spLocks noChangeArrowheads="1"/>
          </p:cNvSpPr>
          <p:nvPr/>
        </p:nvSpPr>
        <p:spPr bwMode="auto">
          <a:xfrm>
            <a:off x="971550" y="5661025"/>
            <a:ext cx="6119813" cy="822325"/>
          </a:xfrm>
          <a:prstGeom prst="rect">
            <a:avLst/>
          </a:prstGeom>
          <a:solidFill>
            <a:schemeClr val="bg1"/>
          </a:solidFill>
          <a:ln w="9525">
            <a:noFill/>
            <a:miter lim="800000"/>
            <a:headEnd/>
            <a:tailEnd/>
          </a:ln>
          <a:effectLst/>
        </p:spPr>
        <p:txBody>
          <a:bodyPr>
            <a:prstTxWarp prst="textNoShape">
              <a:avLst/>
            </a:prstTxWarp>
            <a:spAutoFit/>
          </a:bodyPr>
          <a:lstStyle/>
          <a:p>
            <a:pPr>
              <a:spcBef>
                <a:spcPct val="50000"/>
              </a:spcBef>
            </a:pPr>
            <a:r>
              <a:rPr lang="es-MX"/>
              <a:t>No elijas textos simplemente porque son raros o extraños </a:t>
            </a:r>
          </a:p>
        </p:txBody>
      </p:sp>
      <p:sp>
        <p:nvSpPr>
          <p:cNvPr id="36872" name="Text Box 8"/>
          <p:cNvSpPr txBox="1">
            <a:spLocks noChangeArrowheads="1"/>
          </p:cNvSpPr>
          <p:nvPr/>
        </p:nvSpPr>
        <p:spPr bwMode="auto">
          <a:xfrm>
            <a:off x="971550" y="2540000"/>
            <a:ext cx="4305300" cy="457200"/>
          </a:xfrm>
          <a:prstGeom prst="rect">
            <a:avLst/>
          </a:prstGeom>
          <a:solidFill>
            <a:schemeClr val="bg1"/>
          </a:solidFill>
          <a:ln w="9525">
            <a:noFill/>
            <a:miter lim="800000"/>
            <a:headEnd/>
            <a:tailEnd/>
          </a:ln>
          <a:effectLst/>
        </p:spPr>
        <p:txBody>
          <a:bodyPr wrap="none">
            <a:prstTxWarp prst="textNoShape">
              <a:avLst/>
            </a:prstTxWarp>
            <a:spAutoFit/>
          </a:bodyPr>
          <a:lstStyle/>
          <a:p>
            <a:pPr marL="342900" indent="-342900">
              <a:spcBef>
                <a:spcPct val="50000"/>
              </a:spcBef>
            </a:pPr>
            <a:r>
              <a:rPr lang="es-MX"/>
              <a:t>Selecciona un verdadero texto</a:t>
            </a:r>
          </a:p>
        </p:txBody>
      </p:sp>
      <p:sp>
        <p:nvSpPr>
          <p:cNvPr id="36874" name="Text Box 10"/>
          <p:cNvSpPr txBox="1">
            <a:spLocks noChangeArrowheads="1"/>
          </p:cNvSpPr>
          <p:nvPr/>
        </p:nvSpPr>
        <p:spPr bwMode="auto">
          <a:xfrm>
            <a:off x="971550" y="2997200"/>
            <a:ext cx="5688013" cy="822325"/>
          </a:xfrm>
          <a:prstGeom prst="rect">
            <a:avLst/>
          </a:prstGeom>
          <a:solidFill>
            <a:schemeClr val="bg1"/>
          </a:solidFill>
          <a:ln w="9525">
            <a:noFill/>
            <a:miter lim="800000"/>
            <a:headEnd/>
            <a:tailEnd/>
          </a:ln>
          <a:effectLst/>
        </p:spPr>
        <p:txBody>
          <a:bodyPr>
            <a:prstTxWarp prst="textNoShape">
              <a:avLst/>
            </a:prstTxWarp>
            <a:spAutoFit/>
          </a:bodyPr>
          <a:lstStyle/>
          <a:p>
            <a:pPr>
              <a:tabLst>
                <a:tab pos="354013" algn="l"/>
              </a:tabLst>
            </a:pPr>
            <a:r>
              <a:rPr lang="es-MX"/>
              <a:t>Selecciona los grandes textos doctrinales y éticos de la Biblia</a:t>
            </a:r>
          </a:p>
        </p:txBody>
      </p:sp>
      <p:sp>
        <p:nvSpPr>
          <p:cNvPr id="36875" name="Text Box 11"/>
          <p:cNvSpPr txBox="1">
            <a:spLocks noChangeArrowheads="1"/>
          </p:cNvSpPr>
          <p:nvPr/>
        </p:nvSpPr>
        <p:spPr bwMode="auto">
          <a:xfrm>
            <a:off x="977900" y="3933825"/>
            <a:ext cx="5754688" cy="822325"/>
          </a:xfrm>
          <a:prstGeom prst="rect">
            <a:avLst/>
          </a:prstGeom>
          <a:solidFill>
            <a:schemeClr val="bg1"/>
          </a:solidFill>
          <a:ln w="9525">
            <a:noFill/>
            <a:miter lim="800000"/>
            <a:headEnd/>
            <a:tailEnd/>
          </a:ln>
          <a:effectLst/>
        </p:spPr>
        <p:txBody>
          <a:bodyPr>
            <a:prstTxWarp prst="textNoShape">
              <a:avLst/>
            </a:prstTxWarp>
            <a:spAutoFit/>
          </a:bodyPr>
          <a:lstStyle/>
          <a:p>
            <a:r>
              <a:rPr lang="es-MX"/>
              <a:t>Evita los textos que se sabe son interpolaciones</a:t>
            </a:r>
          </a:p>
        </p:txBody>
      </p:sp>
      <p:sp>
        <p:nvSpPr>
          <p:cNvPr id="36876" name="Text Box 12"/>
          <p:cNvSpPr txBox="1">
            <a:spLocks noChangeArrowheads="1"/>
          </p:cNvSpPr>
          <p:nvPr/>
        </p:nvSpPr>
        <p:spPr bwMode="auto">
          <a:xfrm>
            <a:off x="1042988" y="4797425"/>
            <a:ext cx="5473700" cy="822325"/>
          </a:xfrm>
          <a:prstGeom prst="rect">
            <a:avLst/>
          </a:prstGeom>
          <a:solidFill>
            <a:schemeClr val="bg1"/>
          </a:solidFill>
          <a:ln w="9525">
            <a:noFill/>
            <a:miter lim="800000"/>
            <a:headEnd/>
            <a:tailEnd/>
          </a:ln>
          <a:effectLst/>
        </p:spPr>
        <p:txBody>
          <a:bodyPr>
            <a:prstTxWarp prst="textNoShape">
              <a:avLst/>
            </a:prstTxWarp>
            <a:spAutoFit/>
          </a:bodyPr>
          <a:lstStyle/>
          <a:p>
            <a:pPr>
              <a:spcBef>
                <a:spcPct val="50000"/>
              </a:spcBef>
            </a:pPr>
            <a:r>
              <a:rPr lang="es-MX"/>
              <a:t>Evita los dichos de hombres no inspirados</a:t>
            </a:r>
          </a:p>
        </p:txBody>
      </p:sp>
      <p:sp>
        <p:nvSpPr>
          <p:cNvPr id="36877" name="WordArt 13"/>
          <p:cNvSpPr>
            <a:spLocks noChangeArrowheads="1" noChangeShapeType="1" noTextEdit="1"/>
          </p:cNvSpPr>
          <p:nvPr/>
        </p:nvSpPr>
        <p:spPr bwMode="auto">
          <a:xfrm>
            <a:off x="3203575" y="549275"/>
            <a:ext cx="4465638" cy="21590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36879" name="Picture 15" descr="10 mandamientos y la cruz"/>
          <p:cNvPicPr>
            <a:picLocks noChangeAspect="1" noChangeArrowheads="1"/>
          </p:cNvPicPr>
          <p:nvPr/>
        </p:nvPicPr>
        <p:blipFill>
          <a:blip r:embed="rId2"/>
          <a:srcRect/>
          <a:stretch>
            <a:fillRect/>
          </a:stretch>
        </p:blipFill>
        <p:spPr bwMode="auto">
          <a:xfrm>
            <a:off x="6084888" y="2924175"/>
            <a:ext cx="2592387" cy="2214563"/>
          </a:xfrm>
          <a:prstGeom prst="rect">
            <a:avLst/>
          </a:prstGeom>
          <a:noFill/>
        </p:spPr>
      </p:pic>
      <p:sp>
        <p:nvSpPr>
          <p:cNvPr id="36880" name="AutoShape 16"/>
          <p:cNvSpPr>
            <a:spLocks noChangeArrowheads="1"/>
          </p:cNvSpPr>
          <p:nvPr/>
        </p:nvSpPr>
        <p:spPr bwMode="auto">
          <a:xfrm>
            <a:off x="684213" y="2565400"/>
            <a:ext cx="358775" cy="358775"/>
          </a:xfrm>
          <a:prstGeom prst="star16">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1</a:t>
            </a:r>
          </a:p>
        </p:txBody>
      </p:sp>
      <p:sp>
        <p:nvSpPr>
          <p:cNvPr id="36882" name="AutoShape 18"/>
          <p:cNvSpPr>
            <a:spLocks noChangeArrowheads="1"/>
          </p:cNvSpPr>
          <p:nvPr/>
        </p:nvSpPr>
        <p:spPr bwMode="auto">
          <a:xfrm>
            <a:off x="684213" y="3070225"/>
            <a:ext cx="358775" cy="358775"/>
          </a:xfrm>
          <a:prstGeom prst="star16">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2</a:t>
            </a:r>
          </a:p>
        </p:txBody>
      </p:sp>
      <p:sp>
        <p:nvSpPr>
          <p:cNvPr id="36883" name="AutoShape 19"/>
          <p:cNvSpPr>
            <a:spLocks noChangeArrowheads="1"/>
          </p:cNvSpPr>
          <p:nvPr/>
        </p:nvSpPr>
        <p:spPr bwMode="auto">
          <a:xfrm>
            <a:off x="684213" y="4005263"/>
            <a:ext cx="358775" cy="358775"/>
          </a:xfrm>
          <a:prstGeom prst="star16">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3</a:t>
            </a:r>
          </a:p>
        </p:txBody>
      </p:sp>
      <p:sp>
        <p:nvSpPr>
          <p:cNvPr id="36884" name="AutoShape 20"/>
          <p:cNvSpPr>
            <a:spLocks noChangeArrowheads="1"/>
          </p:cNvSpPr>
          <p:nvPr/>
        </p:nvSpPr>
        <p:spPr bwMode="auto">
          <a:xfrm>
            <a:off x="684213" y="4868863"/>
            <a:ext cx="358775" cy="358775"/>
          </a:xfrm>
          <a:prstGeom prst="star16">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4</a:t>
            </a:r>
          </a:p>
        </p:txBody>
      </p:sp>
      <p:sp>
        <p:nvSpPr>
          <p:cNvPr id="36885" name="AutoShape 21"/>
          <p:cNvSpPr>
            <a:spLocks noChangeArrowheads="1"/>
          </p:cNvSpPr>
          <p:nvPr/>
        </p:nvSpPr>
        <p:spPr bwMode="auto">
          <a:xfrm>
            <a:off x="684213" y="5734050"/>
            <a:ext cx="358775" cy="358775"/>
          </a:xfrm>
          <a:prstGeom prst="star16">
            <a:avLst>
              <a:gd name="adj" fmla="val 37500"/>
            </a:avLst>
          </a:prstGeom>
          <a:solidFill>
            <a:schemeClr val="accent1"/>
          </a:solidFill>
          <a:ln w="9525">
            <a:solidFill>
              <a:schemeClr val="tx1"/>
            </a:solidFill>
            <a:miter lim="800000"/>
            <a:headEnd/>
            <a:tailEnd/>
          </a:ln>
          <a:effectLst/>
        </p:spPr>
        <p:txBody>
          <a:bodyPr wrap="none" anchor="ctr">
            <a:prstTxWarp prst="textNoShape">
              <a:avLst/>
            </a:prstTxWarp>
          </a:bodyPr>
          <a:lstStyle/>
          <a:p>
            <a:pPr algn="ctr"/>
            <a:r>
              <a:rPr lang="es-MX"/>
              <a:t>5</a:t>
            </a:r>
          </a:p>
        </p:txBody>
      </p:sp>
      <p:sp>
        <p:nvSpPr>
          <p:cNvPr id="36886" name="WordArt 2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Text Box 7"/>
          <p:cNvSpPr txBox="1">
            <a:spLocks noChangeArrowheads="1"/>
          </p:cNvSpPr>
          <p:nvPr/>
        </p:nvSpPr>
        <p:spPr bwMode="auto">
          <a:xfrm>
            <a:off x="1187450" y="1470025"/>
            <a:ext cx="6681788" cy="519113"/>
          </a:xfrm>
          <a:prstGeom prst="rect">
            <a:avLst/>
          </a:prstGeom>
          <a:solidFill>
            <a:schemeClr val="accent2"/>
          </a:solidFill>
          <a:ln w="9525">
            <a:noFill/>
            <a:miter lim="800000"/>
            <a:headEnd/>
            <a:tailEnd/>
          </a:ln>
          <a:effectLst>
            <a:outerShdw blurRad="63500" dist="29783" dir="1514402" algn="ctr" rotWithShape="0">
              <a:srgbClr val="008000">
                <a:alpha val="74998"/>
              </a:srgbClr>
            </a:outerShdw>
          </a:effectLst>
        </p:spPr>
        <p:txBody>
          <a:bodyPr wrap="none">
            <a:prstTxWarp prst="textNoShape">
              <a:avLst/>
            </a:prstTxWarp>
            <a:spAutoFit/>
          </a:bodyPr>
          <a:lstStyle/>
          <a:p>
            <a:pPr algn="just"/>
            <a:r>
              <a:rPr lang="es-MX" sz="2800" b="1">
                <a:solidFill>
                  <a:srgbClr val="000066"/>
                </a:solidFill>
              </a:rPr>
              <a:t>OCHO REGLAS DE INTERPRETACIÓN</a:t>
            </a:r>
          </a:p>
        </p:txBody>
      </p:sp>
      <p:sp>
        <p:nvSpPr>
          <p:cNvPr id="38920" name="Text Box 8"/>
          <p:cNvSpPr txBox="1">
            <a:spLocks noChangeArrowheads="1"/>
          </p:cNvSpPr>
          <p:nvPr/>
        </p:nvSpPr>
        <p:spPr bwMode="auto">
          <a:xfrm>
            <a:off x="611188" y="2492375"/>
            <a:ext cx="6480175" cy="420688"/>
          </a:xfrm>
          <a:prstGeom prst="rect">
            <a:avLst/>
          </a:prstGeom>
          <a:noFill/>
          <a:ln w="9525">
            <a:noFill/>
            <a:miter lim="800000"/>
            <a:headEnd/>
            <a:tailEnd/>
          </a:ln>
          <a:effectLst/>
        </p:spPr>
        <p:txBody>
          <a:bodyPr>
            <a:prstTxWarp prst="textNoShape">
              <a:avLst/>
            </a:prstTxWarp>
            <a:spAutoFit/>
          </a:bodyPr>
          <a:lstStyle/>
          <a:p>
            <a:pPr marL="342900" indent="-342900" algn="just">
              <a:lnSpc>
                <a:spcPct val="90000"/>
              </a:lnSpc>
              <a:spcBef>
                <a:spcPct val="50000"/>
              </a:spcBef>
              <a:buFontTx/>
              <a:buAutoNum type="arabicParenR"/>
            </a:pPr>
            <a:r>
              <a:rPr lang="es-MX"/>
              <a:t>Interpretar el texto a la luz del contexto</a:t>
            </a:r>
          </a:p>
        </p:txBody>
      </p:sp>
      <p:sp>
        <p:nvSpPr>
          <p:cNvPr id="38921" name="Text Box 9"/>
          <p:cNvSpPr txBox="1">
            <a:spLocks noChangeArrowheads="1"/>
          </p:cNvSpPr>
          <p:nvPr/>
        </p:nvSpPr>
        <p:spPr bwMode="auto">
          <a:xfrm>
            <a:off x="971550" y="3038475"/>
            <a:ext cx="6985000" cy="757130"/>
          </a:xfrm>
          <a:prstGeom prst="rect">
            <a:avLst/>
          </a:prstGeom>
          <a:noFill/>
          <a:ln w="9525">
            <a:noFill/>
            <a:miter lim="800000"/>
            <a:headEnd/>
            <a:tailEnd/>
          </a:ln>
          <a:effectLst/>
        </p:spPr>
        <p:txBody>
          <a:bodyPr>
            <a:prstTxWarp prst="textNoShape">
              <a:avLst/>
            </a:prstTxWarp>
            <a:spAutoFit/>
          </a:bodyPr>
          <a:lstStyle/>
          <a:p>
            <a:pPr marL="342900" indent="-342900" algn="just">
              <a:lnSpc>
                <a:spcPct val="90000"/>
              </a:lnSpc>
              <a:spcBef>
                <a:spcPct val="50000"/>
              </a:spcBef>
            </a:pPr>
            <a:r>
              <a:rPr lang="es-MX">
                <a:solidFill>
                  <a:srgbClr val="000099"/>
                </a:solidFill>
              </a:rPr>
              <a:t>2) Interpretar el texto en armonía con la enseñanza de toda la Biblia</a:t>
            </a:r>
          </a:p>
        </p:txBody>
      </p:sp>
      <p:sp>
        <p:nvSpPr>
          <p:cNvPr id="38925" name="Text Box 13"/>
          <p:cNvSpPr txBox="1">
            <a:spLocks noChangeArrowheads="1"/>
          </p:cNvSpPr>
          <p:nvPr/>
        </p:nvSpPr>
        <p:spPr bwMode="auto">
          <a:xfrm>
            <a:off x="969963" y="3975100"/>
            <a:ext cx="6626225" cy="757130"/>
          </a:xfrm>
          <a:prstGeom prst="rect">
            <a:avLst/>
          </a:prstGeom>
          <a:noFill/>
          <a:ln w="9525">
            <a:noFill/>
            <a:miter lim="800000"/>
            <a:headEnd/>
            <a:tailEnd/>
          </a:ln>
          <a:effectLst/>
        </p:spPr>
        <p:txBody>
          <a:bodyPr>
            <a:prstTxWarp prst="textNoShape">
              <a:avLst/>
            </a:prstTxWarp>
            <a:spAutoFit/>
          </a:bodyPr>
          <a:lstStyle/>
          <a:p>
            <a:pPr marL="342900" indent="-342900" algn="just">
              <a:lnSpc>
                <a:spcPct val="90000"/>
              </a:lnSpc>
              <a:spcBef>
                <a:spcPct val="50000"/>
              </a:spcBef>
            </a:pPr>
            <a:r>
              <a:rPr lang="es-MX"/>
              <a:t>3) El texto debe ser interpretado en armonía con la sana y sistemática doctrina</a:t>
            </a:r>
          </a:p>
        </p:txBody>
      </p:sp>
      <p:sp>
        <p:nvSpPr>
          <p:cNvPr id="38926" name="Text Box 14"/>
          <p:cNvSpPr txBox="1">
            <a:spLocks noChangeArrowheads="1"/>
          </p:cNvSpPr>
          <p:nvPr/>
        </p:nvSpPr>
        <p:spPr bwMode="auto">
          <a:xfrm>
            <a:off x="935038" y="4829175"/>
            <a:ext cx="7273925" cy="1421928"/>
          </a:xfrm>
          <a:prstGeom prst="rect">
            <a:avLst/>
          </a:prstGeom>
          <a:noFill/>
          <a:ln w="9525">
            <a:noFill/>
            <a:miter lim="800000"/>
            <a:headEnd/>
            <a:tailEnd/>
          </a:ln>
          <a:effectLst/>
        </p:spPr>
        <p:txBody>
          <a:bodyPr>
            <a:prstTxWarp prst="textNoShape">
              <a:avLst/>
            </a:prstTxWarp>
            <a:spAutoFit/>
          </a:bodyPr>
          <a:lstStyle/>
          <a:p>
            <a:pPr marL="342900" indent="-342900" algn="just">
              <a:lnSpc>
                <a:spcPct val="90000"/>
              </a:lnSpc>
              <a:spcBef>
                <a:spcPct val="50000"/>
              </a:spcBef>
            </a:pPr>
            <a:r>
              <a:rPr lang="es-MX">
                <a:solidFill>
                  <a:srgbClr val="000099"/>
                </a:solidFill>
              </a:rPr>
              <a:t>4) Un texto debe ser tomado literalmente </a:t>
            </a:r>
            <a:r>
              <a:rPr lang="es-MX" i="1">
                <a:solidFill>
                  <a:srgbClr val="000099"/>
                </a:solidFill>
              </a:rPr>
              <a:t>a menos que sea obviamente figurativo, o a menos que una interpretación literal condujera a un absurdo o a una imposibilidad</a:t>
            </a:r>
            <a:r>
              <a:rPr lang="es-MX">
                <a:solidFill>
                  <a:srgbClr val="000099"/>
                </a:solidFill>
              </a:rPr>
              <a:t>. </a:t>
            </a:r>
          </a:p>
        </p:txBody>
      </p:sp>
      <p:sp>
        <p:nvSpPr>
          <p:cNvPr id="38933" name="WordArt 21"/>
          <p:cNvSpPr>
            <a:spLocks noChangeArrowheads="1" noChangeShapeType="1" noTextEdit="1"/>
          </p:cNvSpPr>
          <p:nvPr/>
        </p:nvSpPr>
        <p:spPr bwMode="auto">
          <a:xfrm>
            <a:off x="3203575" y="549275"/>
            <a:ext cx="4465638" cy="260350"/>
          </a:xfrm>
          <a:prstGeom prst="rect">
            <a:avLst/>
          </a:prstGeom>
        </p:spPr>
        <p:txBody>
          <a:bodyPr wrap="none" fromWordArt="1">
            <a:prstTxWarp prst="textPlain">
              <a:avLst>
                <a:gd name="adj" fmla="val 50000"/>
              </a:avLst>
            </a:prstTxWarp>
          </a:bodyPr>
          <a:lstStyle/>
          <a:p>
            <a:pPr algn="just"/>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38935" name="Picture 23" descr="MCj02988270000[1]"/>
          <p:cNvPicPr>
            <a:picLocks noChangeAspect="1" noChangeArrowheads="1"/>
          </p:cNvPicPr>
          <p:nvPr/>
        </p:nvPicPr>
        <p:blipFill>
          <a:blip r:embed="rId2"/>
          <a:srcRect/>
          <a:stretch>
            <a:fillRect/>
          </a:stretch>
        </p:blipFill>
        <p:spPr bwMode="auto">
          <a:xfrm>
            <a:off x="7715272" y="1357298"/>
            <a:ext cx="1106045" cy="1454145"/>
          </a:xfrm>
          <a:prstGeom prst="rect">
            <a:avLst/>
          </a:prstGeom>
          <a:noFill/>
        </p:spPr>
      </p:pic>
      <p:sp>
        <p:nvSpPr>
          <p:cNvPr id="38936" name="WordArt 2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just"/>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1lámpara y Biblia"/>
          <p:cNvPicPr>
            <a:picLocks noChangeAspect="1" noChangeArrowheads="1"/>
          </p:cNvPicPr>
          <p:nvPr/>
        </p:nvPicPr>
        <p:blipFill>
          <a:blip r:embed="rId2"/>
          <a:srcRect/>
          <a:stretch>
            <a:fillRect/>
          </a:stretch>
        </p:blipFill>
        <p:spPr bwMode="auto">
          <a:xfrm>
            <a:off x="5581650" y="3573463"/>
            <a:ext cx="3311525" cy="2484437"/>
          </a:xfrm>
          <a:prstGeom prst="rect">
            <a:avLst/>
          </a:prstGeom>
          <a:noFill/>
        </p:spPr>
      </p:pic>
      <p:sp>
        <p:nvSpPr>
          <p:cNvPr id="122883" name="Text Box 3"/>
          <p:cNvSpPr txBox="1">
            <a:spLocks noChangeArrowheads="1"/>
          </p:cNvSpPr>
          <p:nvPr/>
        </p:nvSpPr>
        <p:spPr bwMode="auto">
          <a:xfrm>
            <a:off x="1230313" y="1484313"/>
            <a:ext cx="6681787" cy="519112"/>
          </a:xfrm>
          <a:prstGeom prst="rect">
            <a:avLst/>
          </a:prstGeom>
          <a:solidFill>
            <a:schemeClr val="accent2"/>
          </a:solidFill>
          <a:ln w="9525">
            <a:noFill/>
            <a:miter lim="800000"/>
            <a:headEnd/>
            <a:tailEnd/>
          </a:ln>
          <a:effectLst>
            <a:outerShdw blurRad="63500" dist="29783" dir="1514402" algn="ctr" rotWithShape="0">
              <a:srgbClr val="008000">
                <a:alpha val="74998"/>
              </a:srgbClr>
            </a:outerShdw>
          </a:effectLst>
        </p:spPr>
        <p:txBody>
          <a:bodyPr wrap="none">
            <a:prstTxWarp prst="textNoShape">
              <a:avLst/>
            </a:prstTxWarp>
            <a:spAutoFit/>
          </a:bodyPr>
          <a:lstStyle/>
          <a:p>
            <a:pPr algn="just"/>
            <a:r>
              <a:rPr lang="es-MX" sz="2800" b="1">
                <a:solidFill>
                  <a:schemeClr val="bg1"/>
                </a:solidFill>
              </a:rPr>
              <a:t>OCHO REGLAS DE INTERPRETACIÓN</a:t>
            </a:r>
          </a:p>
        </p:txBody>
      </p:sp>
      <p:sp>
        <p:nvSpPr>
          <p:cNvPr id="122888" name="Text Box 8"/>
          <p:cNvSpPr txBox="1">
            <a:spLocks noChangeArrowheads="1"/>
          </p:cNvSpPr>
          <p:nvPr/>
        </p:nvSpPr>
        <p:spPr bwMode="auto">
          <a:xfrm>
            <a:off x="971550" y="2679700"/>
            <a:ext cx="7559675" cy="757130"/>
          </a:xfrm>
          <a:prstGeom prst="rect">
            <a:avLst/>
          </a:prstGeom>
          <a:noFill/>
          <a:ln w="9525">
            <a:noFill/>
            <a:miter lim="800000"/>
            <a:headEnd/>
            <a:tailEnd/>
          </a:ln>
          <a:effectLst/>
        </p:spPr>
        <p:txBody>
          <a:bodyPr>
            <a:prstTxWarp prst="textNoShape">
              <a:avLst/>
            </a:prstTxWarp>
            <a:spAutoFit/>
          </a:bodyPr>
          <a:lstStyle/>
          <a:p>
            <a:pPr marL="342900" indent="-342900" algn="just">
              <a:lnSpc>
                <a:spcPct val="90000"/>
              </a:lnSpc>
              <a:spcBef>
                <a:spcPct val="50000"/>
              </a:spcBef>
            </a:pPr>
            <a:r>
              <a:rPr lang="es-MX" dirty="0"/>
              <a:t>5) Si es posible, consultar los idiomas originales como ayuda en la interpretación</a:t>
            </a:r>
          </a:p>
        </p:txBody>
      </p:sp>
      <p:sp>
        <p:nvSpPr>
          <p:cNvPr id="122889" name="Text Box 9"/>
          <p:cNvSpPr txBox="1">
            <a:spLocks noChangeArrowheads="1"/>
          </p:cNvSpPr>
          <p:nvPr/>
        </p:nvSpPr>
        <p:spPr bwMode="auto">
          <a:xfrm>
            <a:off x="900113" y="3644900"/>
            <a:ext cx="4600581" cy="757130"/>
          </a:xfrm>
          <a:prstGeom prst="rect">
            <a:avLst/>
          </a:prstGeom>
          <a:noFill/>
          <a:ln w="9525">
            <a:noFill/>
            <a:miter lim="800000"/>
            <a:headEnd/>
            <a:tailEnd/>
          </a:ln>
          <a:effectLst/>
        </p:spPr>
        <p:txBody>
          <a:bodyPr wrap="square">
            <a:prstTxWarp prst="textNoShape">
              <a:avLst/>
            </a:prstTxWarp>
            <a:spAutoFit/>
          </a:bodyPr>
          <a:lstStyle/>
          <a:p>
            <a:pPr marL="342900" indent="-342900" algn="just">
              <a:lnSpc>
                <a:spcPct val="90000"/>
              </a:lnSpc>
              <a:spcBef>
                <a:spcPct val="50000"/>
              </a:spcBef>
            </a:pPr>
            <a:r>
              <a:rPr lang="es-MX" dirty="0">
                <a:solidFill>
                  <a:srgbClr val="000099"/>
                </a:solidFill>
              </a:rPr>
              <a:t>6) Hacer uso de la erudición de otros redactores</a:t>
            </a:r>
          </a:p>
        </p:txBody>
      </p:sp>
      <p:sp>
        <p:nvSpPr>
          <p:cNvPr id="122890" name="Text Box 10"/>
          <p:cNvSpPr txBox="1">
            <a:spLocks noChangeArrowheads="1"/>
          </p:cNvSpPr>
          <p:nvPr/>
        </p:nvSpPr>
        <p:spPr bwMode="auto">
          <a:xfrm>
            <a:off x="1006475" y="4508500"/>
            <a:ext cx="4494219" cy="757130"/>
          </a:xfrm>
          <a:prstGeom prst="rect">
            <a:avLst/>
          </a:prstGeom>
          <a:noFill/>
          <a:ln w="9525">
            <a:noFill/>
            <a:miter lim="800000"/>
            <a:headEnd/>
            <a:tailEnd/>
          </a:ln>
          <a:effectLst/>
        </p:spPr>
        <p:txBody>
          <a:bodyPr wrap="square">
            <a:prstTxWarp prst="textNoShape">
              <a:avLst/>
            </a:prstTxWarp>
            <a:spAutoFit/>
          </a:bodyPr>
          <a:lstStyle/>
          <a:p>
            <a:pPr marL="342900" indent="-342900" algn="just">
              <a:lnSpc>
                <a:spcPct val="90000"/>
              </a:lnSpc>
              <a:spcBef>
                <a:spcPct val="50000"/>
              </a:spcBef>
            </a:pPr>
            <a:r>
              <a:rPr lang="es-MX" dirty="0"/>
              <a:t>7) Además consultar pasajes paralelos</a:t>
            </a:r>
          </a:p>
        </p:txBody>
      </p:sp>
      <p:sp>
        <p:nvSpPr>
          <p:cNvPr id="122891" name="Text Box 11"/>
          <p:cNvSpPr txBox="1">
            <a:spLocks noChangeArrowheads="1"/>
          </p:cNvSpPr>
          <p:nvPr/>
        </p:nvSpPr>
        <p:spPr bwMode="auto">
          <a:xfrm>
            <a:off x="898525" y="5229225"/>
            <a:ext cx="4673607" cy="1089529"/>
          </a:xfrm>
          <a:prstGeom prst="rect">
            <a:avLst/>
          </a:prstGeom>
          <a:noFill/>
          <a:ln w="9525">
            <a:noFill/>
            <a:miter lim="800000"/>
            <a:headEnd/>
            <a:tailEnd/>
          </a:ln>
          <a:effectLst/>
        </p:spPr>
        <p:txBody>
          <a:bodyPr wrap="square">
            <a:prstTxWarp prst="textNoShape">
              <a:avLst/>
            </a:prstTxWarp>
            <a:spAutoFit/>
          </a:bodyPr>
          <a:lstStyle/>
          <a:p>
            <a:pPr marL="342900" indent="-342900" algn="just">
              <a:lnSpc>
                <a:spcPct val="90000"/>
              </a:lnSpc>
              <a:spcBef>
                <a:spcPct val="50000"/>
              </a:spcBef>
            </a:pPr>
            <a:r>
              <a:rPr lang="es-MX" dirty="0">
                <a:solidFill>
                  <a:srgbClr val="000099"/>
                </a:solidFill>
              </a:rPr>
              <a:t>8) Finalmente, consultar alguno de los buenos comentarios del tipo crítico y exegético</a:t>
            </a:r>
          </a:p>
        </p:txBody>
      </p:sp>
      <p:sp>
        <p:nvSpPr>
          <p:cNvPr id="122893" name="WordArt 13"/>
          <p:cNvSpPr>
            <a:spLocks noChangeArrowheads="1" noChangeShapeType="1" noTextEdit="1"/>
          </p:cNvSpPr>
          <p:nvPr/>
        </p:nvSpPr>
        <p:spPr bwMode="auto">
          <a:xfrm>
            <a:off x="3203575" y="549275"/>
            <a:ext cx="4465638" cy="260350"/>
          </a:xfrm>
          <a:prstGeom prst="rect">
            <a:avLst/>
          </a:prstGeom>
        </p:spPr>
        <p:txBody>
          <a:bodyPr wrap="none" fromWordArt="1">
            <a:prstTxWarp prst="textPlain">
              <a:avLst>
                <a:gd name="adj" fmla="val 50000"/>
              </a:avLst>
            </a:prstTxWarp>
          </a:bodyPr>
          <a:lstStyle/>
          <a:p>
            <a:pPr algn="just"/>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22894"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just"/>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2214563" y="642938"/>
            <a:ext cx="5913437" cy="519112"/>
          </a:xfrm>
          <a:prstGeom prst="rect">
            <a:avLst/>
          </a:prstGeom>
          <a:noFill/>
          <a:ln w="9525">
            <a:noFill/>
            <a:miter lim="800000"/>
            <a:headEnd/>
            <a:tailEnd/>
          </a:ln>
          <a:effectLst/>
        </p:spPr>
        <p:txBody>
          <a:bodyPr wrap="none">
            <a:prstTxWarp prst="textNoShape">
              <a:avLst/>
            </a:prstTxWarp>
            <a:spAutoFit/>
          </a:bodyPr>
          <a:lstStyle/>
          <a:p>
            <a:r>
              <a:rPr lang="es-MX" sz="2800" b="1">
                <a:solidFill>
                  <a:srgbClr val="FFFFFF"/>
                </a:solidFill>
              </a:rPr>
              <a:t>CÓMO ORGANIZAR UN SERMÓN </a:t>
            </a:r>
          </a:p>
        </p:txBody>
      </p:sp>
      <p:sp>
        <p:nvSpPr>
          <p:cNvPr id="39943" name="Text Box 7"/>
          <p:cNvSpPr txBox="1">
            <a:spLocks noChangeArrowheads="1"/>
          </p:cNvSpPr>
          <p:nvPr/>
        </p:nvSpPr>
        <p:spPr bwMode="auto">
          <a:xfrm>
            <a:off x="954088" y="1268413"/>
            <a:ext cx="7235825" cy="79375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sz="2300"/>
              <a:t>ALGUNAS RAZONES PARA LA ORGANIZACIÓN EN LOS SERMONES </a:t>
            </a:r>
          </a:p>
        </p:txBody>
      </p:sp>
      <p:sp>
        <p:nvSpPr>
          <p:cNvPr id="39944" name="Text Box 8"/>
          <p:cNvSpPr txBox="1">
            <a:spLocks noChangeArrowheads="1"/>
          </p:cNvSpPr>
          <p:nvPr/>
        </p:nvSpPr>
        <p:spPr bwMode="auto">
          <a:xfrm>
            <a:off x="827088" y="2781300"/>
            <a:ext cx="5853112" cy="3013075"/>
          </a:xfrm>
          <a:prstGeom prst="rect">
            <a:avLst/>
          </a:prstGeom>
          <a:noFill/>
          <a:ln w="9525">
            <a:noFill/>
            <a:miter lim="800000"/>
            <a:headEnd/>
            <a:tailEnd/>
          </a:ln>
          <a:effectLst/>
        </p:spPr>
        <p:txBody>
          <a:bodyPr>
            <a:prstTxWarp prst="textNoShape">
              <a:avLst/>
            </a:prstTxWarp>
            <a:spAutoFit/>
          </a:bodyPr>
          <a:lstStyle/>
          <a:p>
            <a:pPr marL="342900" indent="-342900">
              <a:buFontTx/>
              <a:buAutoNum type="arabicParenR"/>
            </a:pPr>
            <a:r>
              <a:rPr lang="es-MX" b="1">
                <a:solidFill>
                  <a:srgbClr val="000066"/>
                </a:solidFill>
              </a:rPr>
              <a:t>La organización facilita al predicador pronunciar el sermón</a:t>
            </a:r>
          </a:p>
          <a:p>
            <a:pPr marL="342900" indent="-342900">
              <a:buFontTx/>
              <a:buAutoNum type="arabicParenR"/>
            </a:pPr>
            <a:endParaRPr lang="es-MX" b="1">
              <a:solidFill>
                <a:srgbClr val="000066"/>
              </a:solidFill>
            </a:endParaRPr>
          </a:p>
          <a:p>
            <a:pPr marL="342900" indent="-342900">
              <a:buFontTx/>
              <a:buAutoNum type="arabicParenR"/>
            </a:pPr>
            <a:r>
              <a:rPr lang="es-MX" b="1">
                <a:solidFill>
                  <a:srgbClr val="000066"/>
                </a:solidFill>
              </a:rPr>
              <a:t>El sermón organizado es más agradable al oyente</a:t>
            </a:r>
          </a:p>
          <a:p>
            <a:pPr marL="342900" indent="-342900">
              <a:buFontTx/>
              <a:buAutoNum type="arabicParenR"/>
            </a:pPr>
            <a:endParaRPr lang="es-MX" b="1">
              <a:solidFill>
                <a:srgbClr val="000066"/>
              </a:solidFill>
            </a:endParaRPr>
          </a:p>
          <a:p>
            <a:pPr marL="342900" indent="-342900">
              <a:buFontTx/>
              <a:buAutoNum type="arabicParenR"/>
            </a:pPr>
            <a:r>
              <a:rPr lang="es-MX" b="1">
                <a:solidFill>
                  <a:srgbClr val="000066"/>
                </a:solidFill>
              </a:rPr>
              <a:t>El sermón organizado es más fácil de recordar.</a:t>
            </a:r>
          </a:p>
        </p:txBody>
      </p:sp>
      <p:sp>
        <p:nvSpPr>
          <p:cNvPr id="39946" name="WordArt 10"/>
          <p:cNvSpPr>
            <a:spLocks noChangeArrowheads="1" noChangeShapeType="1" noTextEdit="1"/>
          </p:cNvSpPr>
          <p:nvPr/>
        </p:nvSpPr>
        <p:spPr bwMode="auto">
          <a:xfrm>
            <a:off x="3276600"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39947" name="Picture 11"/>
          <p:cNvPicPr>
            <a:picLocks noChangeArrowheads="1"/>
          </p:cNvPicPr>
          <p:nvPr/>
        </p:nvPicPr>
        <p:blipFill>
          <a:blip r:embed="rId2"/>
          <a:srcRect/>
          <a:stretch>
            <a:fillRect/>
          </a:stretch>
        </p:blipFill>
        <p:spPr bwMode="auto">
          <a:xfrm>
            <a:off x="5940425" y="3284538"/>
            <a:ext cx="2592388" cy="1597025"/>
          </a:xfrm>
          <a:prstGeom prst="rect">
            <a:avLst/>
          </a:prstGeom>
          <a:noFill/>
          <a:ln w="12700">
            <a:noFill/>
            <a:miter lim="800000"/>
            <a:headEnd/>
            <a:tailEnd/>
          </a:ln>
          <a:effectLst/>
        </p:spPr>
      </p:pic>
      <p:sp>
        <p:nvSpPr>
          <p:cNvPr id="39955" name="WordArt 1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900113" y="2565400"/>
            <a:ext cx="5400675" cy="1552575"/>
          </a:xfrm>
          <a:prstGeom prst="rect">
            <a:avLst/>
          </a:prstGeom>
          <a:noFill/>
          <a:ln w="9525">
            <a:noFill/>
            <a:miter lim="800000"/>
            <a:headEnd/>
            <a:tailEnd/>
          </a:ln>
          <a:effectLst/>
        </p:spPr>
        <p:txBody>
          <a:bodyPr>
            <a:prstTxWarp prst="textNoShape">
              <a:avLst/>
            </a:prstTxWarp>
            <a:spAutoFit/>
          </a:bodyPr>
          <a:lstStyle/>
          <a:p>
            <a:r>
              <a:rPr lang="es-MX"/>
              <a:t>Compara los dos siguientes esquemas y juzga cuál sería recordado:</a:t>
            </a:r>
          </a:p>
          <a:p>
            <a:r>
              <a:rPr lang="es-MX"/>
              <a:t>Esquema 1  </a:t>
            </a:r>
          </a:p>
        </p:txBody>
      </p:sp>
      <p:sp>
        <p:nvSpPr>
          <p:cNvPr id="40965" name="Text Box 5"/>
          <p:cNvSpPr txBox="1">
            <a:spLocks noChangeArrowheads="1"/>
          </p:cNvSpPr>
          <p:nvPr/>
        </p:nvSpPr>
        <p:spPr bwMode="auto">
          <a:xfrm>
            <a:off x="958850" y="4149725"/>
            <a:ext cx="7226300" cy="1974850"/>
          </a:xfrm>
          <a:prstGeom prst="rect">
            <a:avLst/>
          </a:prstGeom>
          <a:noFill/>
          <a:ln w="57150" cmpd="thinThick">
            <a:solidFill>
              <a:schemeClr val="tx1"/>
            </a:solidFill>
            <a:miter lim="800000"/>
            <a:headEnd/>
            <a:tailEnd/>
          </a:ln>
          <a:effectLst/>
        </p:spPr>
        <p:txBody>
          <a:bodyPr wrap="none">
            <a:prstTxWarp prst="textNoShape">
              <a:avLst/>
            </a:prstTxWarp>
            <a:spAutoFit/>
          </a:bodyPr>
          <a:lstStyle/>
          <a:p>
            <a:pPr marL="457200" indent="-457200">
              <a:buFontTx/>
              <a:buAutoNum type="romanUcPeriod"/>
            </a:pPr>
            <a:r>
              <a:rPr lang="es-MX"/>
              <a:t>Dios salva a la humanidad</a:t>
            </a:r>
          </a:p>
          <a:p>
            <a:pPr marL="457200" indent="-457200">
              <a:buFontTx/>
              <a:buAutoNum type="romanUcPeriod"/>
            </a:pPr>
            <a:r>
              <a:rPr lang="es-MX"/>
              <a:t>Los hombres deben amarse los unos a los otros</a:t>
            </a:r>
          </a:p>
          <a:p>
            <a:pPr marL="457200" indent="-457200">
              <a:buFontTx/>
              <a:buAutoNum type="romanUcPeriod"/>
            </a:pPr>
            <a:r>
              <a:rPr lang="es-MX"/>
              <a:t>La fe es necesaria para la salvación</a:t>
            </a:r>
          </a:p>
          <a:p>
            <a:pPr marL="457200" indent="-457200">
              <a:buFontTx/>
              <a:buAutoNum type="romanUcPeriod"/>
            </a:pPr>
            <a:r>
              <a:rPr lang="es-MX"/>
              <a:t>El pecado producirá la eterna condena</a:t>
            </a:r>
          </a:p>
          <a:p>
            <a:pPr marL="457200" indent="-457200">
              <a:buFontTx/>
              <a:buAutoNum type="romanUcPeriod"/>
            </a:pPr>
            <a:r>
              <a:rPr lang="es-MX"/>
              <a:t>Hay muchos signos del pronto regreso de Cristo</a:t>
            </a:r>
          </a:p>
        </p:txBody>
      </p:sp>
      <p:sp>
        <p:nvSpPr>
          <p:cNvPr id="40968" name="WordArt 8"/>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40970" name="Text Box 10"/>
          <p:cNvSpPr txBox="1">
            <a:spLocks noChangeArrowheads="1"/>
          </p:cNvSpPr>
          <p:nvPr/>
        </p:nvSpPr>
        <p:spPr bwMode="auto">
          <a:xfrm>
            <a:off x="954088" y="1268413"/>
            <a:ext cx="7235825" cy="79375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sz="2300"/>
              <a:t>ALGUNAS RAZONES PARA LA ORGANIZACIÓN EN LOS SERMONES </a:t>
            </a:r>
          </a:p>
        </p:txBody>
      </p:sp>
      <p:pic>
        <p:nvPicPr>
          <p:cNvPr id="40972" name="Picture 12" descr="MCj03911340000[1]"/>
          <p:cNvPicPr>
            <a:picLocks noChangeAspect="1" noChangeArrowheads="1"/>
          </p:cNvPicPr>
          <p:nvPr/>
        </p:nvPicPr>
        <p:blipFill>
          <a:blip r:embed="rId2"/>
          <a:srcRect/>
          <a:stretch>
            <a:fillRect/>
          </a:stretch>
        </p:blipFill>
        <p:spPr bwMode="auto">
          <a:xfrm>
            <a:off x="5795963" y="2420938"/>
            <a:ext cx="2305050" cy="1984375"/>
          </a:xfrm>
          <a:prstGeom prst="rect">
            <a:avLst/>
          </a:prstGeom>
          <a:noFill/>
        </p:spPr>
      </p:pic>
      <p:sp>
        <p:nvSpPr>
          <p:cNvPr id="40974"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Text Box 4"/>
          <p:cNvSpPr txBox="1">
            <a:spLocks noChangeArrowheads="1"/>
          </p:cNvSpPr>
          <p:nvPr/>
        </p:nvSpPr>
        <p:spPr bwMode="auto">
          <a:xfrm>
            <a:off x="1141413" y="2636838"/>
            <a:ext cx="6861175" cy="1974850"/>
          </a:xfrm>
          <a:prstGeom prst="rect">
            <a:avLst/>
          </a:prstGeom>
          <a:noFill/>
          <a:ln w="57150" cmpd="thinThick">
            <a:solidFill>
              <a:schemeClr val="tx1"/>
            </a:solidFill>
            <a:miter lim="800000"/>
            <a:headEnd/>
            <a:tailEnd/>
          </a:ln>
          <a:effectLst/>
        </p:spPr>
        <p:txBody>
          <a:bodyPr>
            <a:prstTxWarp prst="textNoShape">
              <a:avLst/>
            </a:prstTxWarp>
            <a:spAutoFit/>
          </a:bodyPr>
          <a:lstStyle/>
          <a:p>
            <a:pPr marL="457200" indent="-457200"/>
            <a:r>
              <a:rPr lang="es-MX"/>
              <a:t>		Texto Juan 3:16 (Alex McClaren)</a:t>
            </a:r>
          </a:p>
          <a:p>
            <a:pPr marL="457200" indent="-457200">
              <a:buFontTx/>
              <a:buAutoNum type="romanUcPeriod"/>
            </a:pPr>
            <a:r>
              <a:rPr lang="es-MX"/>
              <a:t>El gran lago –Dios tanto amó el mundo</a:t>
            </a:r>
          </a:p>
          <a:p>
            <a:pPr marL="457200" indent="-457200">
              <a:buFontTx/>
              <a:buAutoNum type="romanUcPeriod"/>
            </a:pPr>
            <a:r>
              <a:rPr lang="es-MX"/>
              <a:t>El río –Que Él dio a su Hijo</a:t>
            </a:r>
          </a:p>
          <a:p>
            <a:pPr marL="457200" indent="-457200">
              <a:buFontTx/>
              <a:buAutoNum type="romanUcPeriod"/>
            </a:pPr>
            <a:r>
              <a:rPr lang="es-MX"/>
              <a:t>La jarra –Quienquiera que en Él crea</a:t>
            </a:r>
          </a:p>
          <a:p>
            <a:pPr marL="457200" indent="-457200">
              <a:buFontTx/>
              <a:buAutoNum type="romanUcPeriod"/>
            </a:pPr>
            <a:r>
              <a:rPr lang="es-MX"/>
              <a:t>El beber –Tenga vida eterna </a:t>
            </a:r>
          </a:p>
        </p:txBody>
      </p:sp>
      <p:sp>
        <p:nvSpPr>
          <p:cNvPr id="132101" name="Text Box 5"/>
          <p:cNvSpPr txBox="1">
            <a:spLocks noChangeArrowheads="1"/>
          </p:cNvSpPr>
          <p:nvPr/>
        </p:nvSpPr>
        <p:spPr bwMode="auto">
          <a:xfrm>
            <a:off x="755650" y="4868863"/>
            <a:ext cx="7056438" cy="1552575"/>
          </a:xfrm>
          <a:prstGeom prst="rect">
            <a:avLst/>
          </a:prstGeom>
          <a:noFill/>
          <a:ln w="9525">
            <a:noFill/>
            <a:miter lim="800000"/>
            <a:headEnd/>
            <a:tailEnd/>
          </a:ln>
          <a:effectLst/>
        </p:spPr>
        <p:txBody>
          <a:bodyPr>
            <a:prstTxWarp prst="textNoShape">
              <a:avLst/>
            </a:prstTxWarp>
            <a:spAutoFit/>
          </a:bodyPr>
          <a:lstStyle/>
          <a:p>
            <a:r>
              <a:rPr lang="es-MX" b="1">
                <a:solidFill>
                  <a:srgbClr val="000066"/>
                </a:solidFill>
              </a:rPr>
              <a:t>4) El sermón organizado es más fácil de</a:t>
            </a:r>
          </a:p>
          <a:p>
            <a:r>
              <a:rPr lang="es-MX" b="1">
                <a:solidFill>
                  <a:srgbClr val="000066"/>
                </a:solidFill>
              </a:rPr>
              <a:t>    comprender</a:t>
            </a:r>
          </a:p>
          <a:p>
            <a:r>
              <a:rPr lang="es-MX" b="1">
                <a:solidFill>
                  <a:srgbClr val="000066"/>
                </a:solidFill>
              </a:rPr>
              <a:t>5) Finalmente la organización incrementa la</a:t>
            </a:r>
          </a:p>
          <a:p>
            <a:r>
              <a:rPr lang="es-MX" b="1">
                <a:solidFill>
                  <a:srgbClr val="000066"/>
                </a:solidFill>
              </a:rPr>
              <a:t>    efectividad del sermón</a:t>
            </a:r>
          </a:p>
        </p:txBody>
      </p:sp>
      <p:sp>
        <p:nvSpPr>
          <p:cNvPr id="132102" name="WordArt 6"/>
          <p:cNvSpPr>
            <a:spLocks noChangeArrowheads="1" noChangeShapeType="1" noTextEdit="1"/>
          </p:cNvSpPr>
          <p:nvPr/>
        </p:nvSpPr>
        <p:spPr bwMode="auto">
          <a:xfrm>
            <a:off x="3203575" y="404813"/>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32104" name="Text Box 8"/>
          <p:cNvSpPr txBox="1">
            <a:spLocks noChangeArrowheads="1"/>
          </p:cNvSpPr>
          <p:nvPr/>
        </p:nvSpPr>
        <p:spPr bwMode="auto">
          <a:xfrm>
            <a:off x="1258888" y="1268413"/>
            <a:ext cx="7235825" cy="79375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sz="2300"/>
              <a:t>ALGUNAS RAZONES PARA LA ORGANIZACIÓN EN LOS SERMONES </a:t>
            </a:r>
          </a:p>
        </p:txBody>
      </p:sp>
      <p:pic>
        <p:nvPicPr>
          <p:cNvPr id="132106" name="Picture 10" descr="MCBD08206_0000[1]"/>
          <p:cNvPicPr>
            <a:picLocks noChangeAspect="1" noChangeArrowheads="1"/>
          </p:cNvPicPr>
          <p:nvPr/>
        </p:nvPicPr>
        <p:blipFill>
          <a:blip r:embed="rId2"/>
          <a:srcRect/>
          <a:stretch>
            <a:fillRect/>
          </a:stretch>
        </p:blipFill>
        <p:spPr bwMode="auto">
          <a:xfrm>
            <a:off x="6732588" y="3644900"/>
            <a:ext cx="1943100" cy="1660525"/>
          </a:xfrm>
          <a:prstGeom prst="rect">
            <a:avLst/>
          </a:prstGeom>
          <a:noFill/>
        </p:spPr>
      </p:pic>
      <p:sp>
        <p:nvSpPr>
          <p:cNvPr id="132107" name="Text Box 11"/>
          <p:cNvSpPr txBox="1">
            <a:spLocks noChangeArrowheads="1"/>
          </p:cNvSpPr>
          <p:nvPr/>
        </p:nvSpPr>
        <p:spPr bwMode="auto">
          <a:xfrm>
            <a:off x="1331913" y="2205038"/>
            <a:ext cx="1800225"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s-MX"/>
              <a:t>Esquema 2</a:t>
            </a:r>
          </a:p>
        </p:txBody>
      </p:sp>
      <p:sp>
        <p:nvSpPr>
          <p:cNvPr id="132108"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91" name="Picture 7" descr="carretra"/>
          <p:cNvPicPr>
            <a:picLocks noChangeAspect="1" noChangeArrowheads="1"/>
          </p:cNvPicPr>
          <p:nvPr/>
        </p:nvPicPr>
        <p:blipFill>
          <a:blip r:embed="rId2"/>
          <a:srcRect/>
          <a:stretch>
            <a:fillRect/>
          </a:stretch>
        </p:blipFill>
        <p:spPr bwMode="auto">
          <a:xfrm>
            <a:off x="4787900" y="3881438"/>
            <a:ext cx="3313113" cy="2211387"/>
          </a:xfrm>
          <a:prstGeom prst="rect">
            <a:avLst/>
          </a:prstGeom>
          <a:noFill/>
        </p:spPr>
      </p:pic>
      <p:sp>
        <p:nvSpPr>
          <p:cNvPr id="41988" name="Text Box 4"/>
          <p:cNvSpPr txBox="1">
            <a:spLocks noChangeArrowheads="1"/>
          </p:cNvSpPr>
          <p:nvPr/>
        </p:nvSpPr>
        <p:spPr bwMode="auto">
          <a:xfrm>
            <a:off x="1835150" y="836613"/>
            <a:ext cx="6561138"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41989" name="Text Box 5"/>
          <p:cNvSpPr txBox="1">
            <a:spLocks noChangeArrowheads="1"/>
          </p:cNvSpPr>
          <p:nvPr/>
        </p:nvSpPr>
        <p:spPr bwMode="auto">
          <a:xfrm>
            <a:off x="900113" y="1793875"/>
            <a:ext cx="7581900" cy="2308324"/>
          </a:xfrm>
          <a:prstGeom prst="rect">
            <a:avLst/>
          </a:prstGeom>
          <a:noFill/>
          <a:ln w="9525">
            <a:noFill/>
            <a:miter lim="800000"/>
            <a:headEnd/>
            <a:tailEnd/>
          </a:ln>
          <a:effectLst/>
        </p:spPr>
        <p:txBody>
          <a:bodyPr>
            <a:prstTxWarp prst="textNoShape">
              <a:avLst/>
            </a:prstTxWarp>
            <a:spAutoFit/>
          </a:bodyPr>
          <a:lstStyle/>
          <a:p>
            <a:pPr algn="just"/>
            <a:r>
              <a:rPr lang="es-MX" u="sng" dirty="0"/>
              <a:t>La estructura del sermón debe tener unidad</a:t>
            </a:r>
            <a:r>
              <a:rPr lang="es-MX" dirty="0"/>
              <a:t>. Por unidad nos referimos a que un tema prevalezca a través de todas las divisiones</a:t>
            </a:r>
          </a:p>
          <a:p>
            <a:pPr algn="just"/>
            <a:r>
              <a:rPr lang="es-MX" dirty="0"/>
              <a:t>Un sermón que no tenga unidad no es realmente un sermón, sino varias pequeñas pláticas ensartadas juntas.</a:t>
            </a:r>
          </a:p>
        </p:txBody>
      </p:sp>
      <p:sp>
        <p:nvSpPr>
          <p:cNvPr id="41990" name="Text Box 6"/>
          <p:cNvSpPr txBox="1">
            <a:spLocks noChangeArrowheads="1"/>
          </p:cNvSpPr>
          <p:nvPr/>
        </p:nvSpPr>
        <p:spPr bwMode="auto">
          <a:xfrm>
            <a:off x="484188" y="4257675"/>
            <a:ext cx="4303712" cy="1187450"/>
          </a:xfrm>
          <a:prstGeom prst="rect">
            <a:avLst/>
          </a:prstGeom>
          <a:noFill/>
          <a:ln w="38100">
            <a:noFill/>
            <a:miter lim="800000"/>
            <a:headEnd/>
            <a:tailEnd/>
          </a:ln>
          <a:effectLst/>
        </p:spPr>
        <p:txBody>
          <a:bodyPr>
            <a:prstTxWarp prst="textNoShape">
              <a:avLst/>
            </a:prstTxWarp>
            <a:spAutoFit/>
          </a:bodyPr>
          <a:lstStyle/>
          <a:p>
            <a:pPr algn="ctr"/>
            <a:r>
              <a:rPr lang="es-MX" b="1"/>
              <a:t>La manera más rápida de “ser muy exitoso” es no desviarse del camino.</a:t>
            </a:r>
          </a:p>
        </p:txBody>
      </p:sp>
      <p:sp>
        <p:nvSpPr>
          <p:cNvPr id="41992" name="WordArt 8"/>
          <p:cNvSpPr>
            <a:spLocks noChangeArrowheads="1" noChangeShapeType="1" noTextEdit="1"/>
          </p:cNvSpPr>
          <p:nvPr/>
        </p:nvSpPr>
        <p:spPr bwMode="auto">
          <a:xfrm>
            <a:off x="19081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41994" name="WordArt 10"/>
          <p:cNvSpPr>
            <a:spLocks noChangeArrowheads="1" noChangeShapeType="1" noTextEdit="1"/>
          </p:cNvSpPr>
          <p:nvPr/>
        </p:nvSpPr>
        <p:spPr bwMode="auto">
          <a:xfrm>
            <a:off x="539750" y="1844675"/>
            <a:ext cx="288925" cy="503238"/>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chemeClr val="accent2"/>
                </a:solidFill>
                <a:latin typeface="Arial Black"/>
                <a:ea typeface="Arial Black"/>
                <a:cs typeface="Arial Black"/>
              </a:rPr>
              <a:t>1</a:t>
            </a:r>
            <a:endParaRPr lang="es-MX" sz="3600" kern="10">
              <a:ln w="9525">
                <a:solidFill>
                  <a:srgbClr val="000000"/>
                </a:solidFill>
                <a:round/>
                <a:headEnd/>
                <a:tailEnd/>
              </a:ln>
              <a:solidFill>
                <a:schemeClr val="accent2"/>
              </a:solidFill>
              <a:latin typeface="Arial Black"/>
              <a:ea typeface="Arial Black"/>
              <a:cs typeface="Arial Black"/>
            </a:endParaRPr>
          </a:p>
        </p:txBody>
      </p:sp>
      <p:sp>
        <p:nvSpPr>
          <p:cNvPr id="41995" name="WordArt 11"/>
          <p:cNvSpPr>
            <a:spLocks noChangeArrowheads="1" noChangeShapeType="1" noTextEdit="1"/>
          </p:cNvSpPr>
          <p:nvPr/>
        </p:nvSpPr>
        <p:spPr bwMode="auto">
          <a:xfrm>
            <a:off x="539750" y="333375"/>
            <a:ext cx="1223963" cy="1150938"/>
          </a:xfrm>
          <a:prstGeom prst="rect">
            <a:avLst/>
          </a:prstGeom>
        </p:spPr>
        <p:txBody>
          <a:bodyPr wrap="none" fromWordArt="1">
            <a:prstTxWarp prst="textCirclePour">
              <a:avLst>
                <a:gd name="adj1" fmla="val 10856421"/>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Text Box 6"/>
          <p:cNvSpPr txBox="1">
            <a:spLocks noChangeArrowheads="1"/>
          </p:cNvSpPr>
          <p:nvPr/>
        </p:nvSpPr>
        <p:spPr bwMode="auto">
          <a:xfrm>
            <a:off x="1116013" y="1700213"/>
            <a:ext cx="5408612" cy="457200"/>
          </a:xfrm>
          <a:prstGeom prst="rect">
            <a:avLst/>
          </a:prstGeom>
          <a:noFill/>
          <a:ln w="9525">
            <a:noFill/>
            <a:miter lim="800000"/>
            <a:headEnd/>
            <a:tailEnd/>
          </a:ln>
          <a:effectLst/>
        </p:spPr>
        <p:txBody>
          <a:bodyPr wrap="none">
            <a:prstTxWarp prst="textNoShape">
              <a:avLst/>
            </a:prstTxWarp>
            <a:spAutoFit/>
          </a:bodyPr>
          <a:lstStyle/>
          <a:p>
            <a:r>
              <a:rPr lang="es-MX"/>
              <a:t>El siguiente esquema ilustra la unidad:</a:t>
            </a:r>
          </a:p>
        </p:txBody>
      </p:sp>
      <p:sp>
        <p:nvSpPr>
          <p:cNvPr id="47111" name="Text Box 7"/>
          <p:cNvSpPr txBox="1">
            <a:spLocks noChangeArrowheads="1"/>
          </p:cNvSpPr>
          <p:nvPr/>
        </p:nvSpPr>
        <p:spPr bwMode="auto">
          <a:xfrm>
            <a:off x="539750" y="2133600"/>
            <a:ext cx="6480175" cy="4095750"/>
          </a:xfrm>
          <a:prstGeom prst="rect">
            <a:avLst/>
          </a:prstGeom>
          <a:noFill/>
          <a:ln w="3175">
            <a:solidFill>
              <a:schemeClr val="accent2"/>
            </a:solidFill>
            <a:miter lim="800000"/>
            <a:headEnd/>
            <a:tailEnd/>
          </a:ln>
          <a:effectLst/>
        </p:spPr>
        <p:txBody>
          <a:bodyPr>
            <a:prstTxWarp prst="textNoShape">
              <a:avLst/>
            </a:prstTxWarp>
            <a:spAutoFit/>
          </a:bodyPr>
          <a:lstStyle/>
          <a:p>
            <a:pPr marL="457200" indent="-457200"/>
            <a:r>
              <a:rPr lang="es-MX" sz="2100">
                <a:latin typeface="Tahoma" charset="0"/>
              </a:rPr>
              <a:t>			“EL TRONO DE LA GRACIA”</a:t>
            </a:r>
          </a:p>
          <a:p>
            <a:pPr marL="457200" indent="-457200"/>
            <a:r>
              <a:rPr lang="es-MX" sz="2100">
                <a:latin typeface="Tahoma" charset="0"/>
              </a:rPr>
              <a:t>				Hebreos 4:16</a:t>
            </a:r>
          </a:p>
          <a:p>
            <a:pPr marL="457200" indent="-457200"/>
            <a:r>
              <a:rPr lang="es-MX" sz="2100">
                <a:latin typeface="Tahoma" charset="0"/>
              </a:rPr>
              <a:t>		Tema: “Acercándonos al trono de la gracia”</a:t>
            </a:r>
          </a:p>
          <a:p>
            <a:pPr marL="457200" indent="-457200"/>
            <a:endParaRPr lang="es-MX" sz="1000">
              <a:latin typeface="Tahoma" charset="0"/>
            </a:endParaRPr>
          </a:p>
          <a:p>
            <a:pPr marL="457200" indent="-457200">
              <a:buFontTx/>
              <a:buAutoNum type="romanUcPeriod"/>
            </a:pPr>
            <a:r>
              <a:rPr lang="es-MX" sz="2100" b="1">
                <a:latin typeface="Tahoma" charset="0"/>
              </a:rPr>
              <a:t>¿Cómo nos acercamos al trono de la gracia?</a:t>
            </a:r>
          </a:p>
          <a:p>
            <a:pPr marL="457200" indent="-457200"/>
            <a:r>
              <a:rPr lang="es-MX" sz="2100">
                <a:latin typeface="Tahoma" charset="0"/>
              </a:rPr>
              <a:t>	“Con audacia”</a:t>
            </a:r>
          </a:p>
          <a:p>
            <a:pPr marL="457200" indent="-457200">
              <a:buFontTx/>
              <a:buAutoNum type="romanUcPeriod" startAt="2"/>
            </a:pPr>
            <a:r>
              <a:rPr lang="es-MX" sz="2100" b="1">
                <a:latin typeface="Tahoma" charset="0"/>
              </a:rPr>
              <a:t>¿Por qué nos acercamos al trono de la gracia?</a:t>
            </a:r>
          </a:p>
          <a:p>
            <a:pPr marL="457200" indent="-457200"/>
            <a:r>
              <a:rPr lang="es-MX" sz="2100">
                <a:latin typeface="Tahoma" charset="0"/>
              </a:rPr>
              <a:t>  	“Para obtener piedad y recibir ayuda”</a:t>
            </a:r>
          </a:p>
          <a:p>
            <a:pPr marL="457200" indent="-457200"/>
            <a:r>
              <a:rPr lang="es-MX" sz="2100">
                <a:latin typeface="Tahoma" charset="0"/>
              </a:rPr>
              <a:t>III. </a:t>
            </a:r>
            <a:r>
              <a:rPr lang="es-MX" sz="2100" b="1">
                <a:latin typeface="Tahoma" charset="0"/>
              </a:rPr>
              <a:t>¿Cuándo nos acercamos al trono de la gracia?</a:t>
            </a:r>
          </a:p>
          <a:p>
            <a:pPr marL="457200" indent="-457200"/>
            <a:r>
              <a:rPr lang="es-MX" sz="2100">
                <a:latin typeface="Tahoma" charset="0"/>
              </a:rPr>
              <a:t>      “En momentos de necesidad” en todo momento</a:t>
            </a:r>
          </a:p>
        </p:txBody>
      </p:sp>
      <p:sp>
        <p:nvSpPr>
          <p:cNvPr id="47114" name="Text Box 10"/>
          <p:cNvSpPr txBox="1">
            <a:spLocks noChangeArrowheads="1"/>
          </p:cNvSpPr>
          <p:nvPr/>
        </p:nvSpPr>
        <p:spPr bwMode="auto">
          <a:xfrm>
            <a:off x="1979613" y="806450"/>
            <a:ext cx="6561137"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47115" name="WordArt 11"/>
          <p:cNvSpPr>
            <a:spLocks noChangeArrowheads="1" noChangeShapeType="1" noTextEdit="1"/>
          </p:cNvSpPr>
          <p:nvPr/>
        </p:nvSpPr>
        <p:spPr bwMode="auto">
          <a:xfrm>
            <a:off x="1979613"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47117" name="Picture 13" descr="MCj01936380000[1]"/>
          <p:cNvPicPr>
            <a:picLocks noChangeAspect="1" noChangeArrowheads="1"/>
          </p:cNvPicPr>
          <p:nvPr/>
        </p:nvPicPr>
        <p:blipFill>
          <a:blip r:embed="rId2"/>
          <a:srcRect/>
          <a:stretch>
            <a:fillRect/>
          </a:stretch>
        </p:blipFill>
        <p:spPr bwMode="auto">
          <a:xfrm>
            <a:off x="6694488" y="2781300"/>
            <a:ext cx="2017712" cy="2746375"/>
          </a:xfrm>
          <a:prstGeom prst="rect">
            <a:avLst/>
          </a:prstGeom>
          <a:noFill/>
        </p:spPr>
      </p:pic>
      <p:sp>
        <p:nvSpPr>
          <p:cNvPr id="47118"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jesus y los 10 mandamientos"/>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152" name="Rectangle 8"/>
          <p:cNvSpPr>
            <a:spLocks noChangeArrowheads="1"/>
          </p:cNvSpPr>
          <p:nvPr/>
        </p:nvSpPr>
        <p:spPr bwMode="auto">
          <a:xfrm>
            <a:off x="0" y="0"/>
            <a:ext cx="9144000" cy="3933825"/>
          </a:xfrm>
          <a:prstGeom prst="rect">
            <a:avLst/>
          </a:prstGeom>
          <a:solidFill>
            <a:schemeClr val="bg1"/>
          </a:solidFill>
          <a:ln w="9525">
            <a:noFill/>
            <a:miter lim="800000"/>
            <a:headEnd/>
            <a:tailEnd/>
          </a:ln>
          <a:effectLst/>
        </p:spPr>
        <p:txBody>
          <a:bodyPr wrap="none" anchor="ctr">
            <a:prstTxWarp prst="textNoShape">
              <a:avLst/>
            </a:prstTxWarp>
          </a:bodyPr>
          <a:lstStyle/>
          <a:p>
            <a:pPr algn="ctr"/>
            <a:endParaRPr lang="es-MX" sz="1800"/>
          </a:p>
        </p:txBody>
      </p:sp>
      <p:sp>
        <p:nvSpPr>
          <p:cNvPr id="6150" name="Text Box 6"/>
          <p:cNvSpPr txBox="1">
            <a:spLocks noChangeArrowheads="1"/>
          </p:cNvSpPr>
          <p:nvPr/>
        </p:nvSpPr>
        <p:spPr bwMode="auto">
          <a:xfrm>
            <a:off x="1870075" y="1484313"/>
            <a:ext cx="6373813" cy="1054100"/>
          </a:xfrm>
          <a:prstGeom prst="rect">
            <a:avLst/>
          </a:prstGeom>
          <a:noFill/>
          <a:ln w="9525">
            <a:noFill/>
            <a:miter lim="800000"/>
            <a:headEnd/>
            <a:tailEnd/>
          </a:ln>
          <a:effectLst/>
        </p:spPr>
        <p:txBody>
          <a:bodyPr>
            <a:prstTxWarp prst="textNoShape">
              <a:avLst/>
            </a:prstTxWarp>
            <a:spAutoFit/>
          </a:bodyPr>
          <a:lstStyle/>
          <a:p>
            <a:pPr algn="just">
              <a:spcBef>
                <a:spcPct val="50000"/>
              </a:spcBef>
            </a:pPr>
            <a:r>
              <a:rPr lang="es-MX" sz="2100" b="1">
                <a:latin typeface="Tahoma" charset="0"/>
              </a:rPr>
              <a:t>La gente reconocía a Jesús como un gran orador. Él no era como los otros predicadores de su tiempo </a:t>
            </a:r>
          </a:p>
        </p:txBody>
      </p:sp>
      <p:sp>
        <p:nvSpPr>
          <p:cNvPr id="6154" name="Text Box 10"/>
          <p:cNvSpPr txBox="1">
            <a:spLocks noChangeArrowheads="1"/>
          </p:cNvSpPr>
          <p:nvPr/>
        </p:nvSpPr>
        <p:spPr bwMode="auto">
          <a:xfrm>
            <a:off x="2627313" y="2590800"/>
            <a:ext cx="4967287" cy="1054100"/>
          </a:xfrm>
          <a:prstGeom prst="rect">
            <a:avLst/>
          </a:prstGeom>
          <a:noFill/>
          <a:ln w="9525">
            <a:noFill/>
            <a:miter lim="800000"/>
            <a:headEnd/>
            <a:tailEnd/>
          </a:ln>
          <a:effectLst/>
        </p:spPr>
        <p:txBody>
          <a:bodyPr>
            <a:prstTxWarp prst="textNoShape">
              <a:avLst/>
            </a:prstTxWarp>
            <a:spAutoFit/>
          </a:bodyPr>
          <a:lstStyle/>
          <a:p>
            <a:r>
              <a:rPr lang="es-MX" sz="2100" b="1">
                <a:latin typeface="Tahoma" charset="0"/>
              </a:rPr>
              <a:t>Su autoridad provenía de Dios. Él hablaba claramente y de una forma interesante.</a:t>
            </a:r>
          </a:p>
        </p:txBody>
      </p:sp>
      <p:sp>
        <p:nvSpPr>
          <p:cNvPr id="6155" name="Text Box 11"/>
          <p:cNvSpPr txBox="1">
            <a:spLocks noChangeArrowheads="1"/>
          </p:cNvSpPr>
          <p:nvPr/>
        </p:nvSpPr>
        <p:spPr bwMode="auto">
          <a:xfrm>
            <a:off x="3986213" y="3716338"/>
            <a:ext cx="4330700" cy="1374775"/>
          </a:xfrm>
          <a:prstGeom prst="rect">
            <a:avLst/>
          </a:prstGeom>
          <a:solidFill>
            <a:schemeClr val="bg1"/>
          </a:solidFill>
          <a:ln w="9525">
            <a:noFill/>
            <a:miter lim="800000"/>
            <a:headEnd/>
            <a:tailEnd/>
          </a:ln>
          <a:effectLst/>
        </p:spPr>
        <p:txBody>
          <a:bodyPr>
            <a:prstTxWarp prst="textNoShape">
              <a:avLst/>
            </a:prstTxWarp>
            <a:spAutoFit/>
          </a:bodyPr>
          <a:lstStyle/>
          <a:p>
            <a:pPr algn="ctr"/>
            <a:r>
              <a:rPr lang="es-MX" sz="2100" b="1">
                <a:latin typeface="Tahoma" charset="0"/>
              </a:rPr>
              <a:t>“Su lenguaje era puro, refinado y claro como un arroyo corriente”. </a:t>
            </a:r>
          </a:p>
          <a:p>
            <a:pPr algn="ctr"/>
            <a:r>
              <a:rPr lang="es-MX" sz="2100" b="1">
                <a:latin typeface="Tahoma" charset="0"/>
              </a:rPr>
              <a:t>(DTG 253)</a:t>
            </a:r>
          </a:p>
        </p:txBody>
      </p:sp>
      <p:sp>
        <p:nvSpPr>
          <p:cNvPr id="6158" name="Text Box 14"/>
          <p:cNvSpPr txBox="1">
            <a:spLocks noChangeArrowheads="1"/>
          </p:cNvSpPr>
          <p:nvPr/>
        </p:nvSpPr>
        <p:spPr bwMode="auto">
          <a:xfrm>
            <a:off x="628650" y="317500"/>
            <a:ext cx="7885113"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LA IMPORTANCIA DE HABLAR EN PÚBLICO</a:t>
            </a:r>
          </a:p>
        </p:txBody>
      </p:sp>
      <p:sp>
        <p:nvSpPr>
          <p:cNvPr id="6160" name="AutoShape 16"/>
          <p:cNvSpPr>
            <a:spLocks noChangeArrowheads="1"/>
          </p:cNvSpPr>
          <p:nvPr/>
        </p:nvSpPr>
        <p:spPr bwMode="auto">
          <a:xfrm>
            <a:off x="395288" y="1557338"/>
            <a:ext cx="1512887" cy="792162"/>
          </a:xfrm>
          <a:prstGeom prst="horizont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s-MX"/>
          </a:p>
        </p:txBody>
      </p:sp>
      <p:sp>
        <p:nvSpPr>
          <p:cNvPr id="6159" name="Text Box 15"/>
          <p:cNvSpPr txBox="1">
            <a:spLocks noChangeArrowheads="1"/>
          </p:cNvSpPr>
          <p:nvPr/>
        </p:nvSpPr>
        <p:spPr bwMode="auto">
          <a:xfrm>
            <a:off x="395288" y="1700213"/>
            <a:ext cx="1504950" cy="412750"/>
          </a:xfrm>
          <a:prstGeom prst="rect">
            <a:avLst/>
          </a:prstGeom>
          <a:noFill/>
          <a:ln w="9525">
            <a:noFill/>
            <a:miter lim="800000"/>
            <a:headEnd/>
            <a:tailEnd/>
          </a:ln>
          <a:effectLst/>
        </p:spPr>
        <p:txBody>
          <a:bodyPr wrap="none">
            <a:prstTxWarp prst="textNoShape">
              <a:avLst/>
            </a:prstTxWarp>
            <a:spAutoFit/>
          </a:bodyPr>
          <a:lstStyle/>
          <a:p>
            <a:r>
              <a:rPr lang="es-MX" sz="2100" b="1">
                <a:latin typeface="Tahoma" charset="0"/>
              </a:rPr>
              <a:t>Juan 7:46</a:t>
            </a:r>
          </a:p>
        </p:txBody>
      </p:sp>
      <p:sp>
        <p:nvSpPr>
          <p:cNvPr id="6161" name="AutoShape 17"/>
          <p:cNvSpPr>
            <a:spLocks noChangeArrowheads="1"/>
          </p:cNvSpPr>
          <p:nvPr/>
        </p:nvSpPr>
        <p:spPr bwMode="auto">
          <a:xfrm>
            <a:off x="395288" y="2636838"/>
            <a:ext cx="2232025" cy="792162"/>
          </a:xfrm>
          <a:prstGeom prst="horizont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s-MX"/>
          </a:p>
        </p:txBody>
      </p:sp>
      <p:sp>
        <p:nvSpPr>
          <p:cNvPr id="6162" name="Text Box 18"/>
          <p:cNvSpPr txBox="1">
            <a:spLocks noChangeArrowheads="1"/>
          </p:cNvSpPr>
          <p:nvPr/>
        </p:nvSpPr>
        <p:spPr bwMode="auto">
          <a:xfrm>
            <a:off x="468313" y="2871788"/>
            <a:ext cx="2203450" cy="412750"/>
          </a:xfrm>
          <a:prstGeom prst="rect">
            <a:avLst/>
          </a:prstGeom>
          <a:noFill/>
          <a:ln w="9525">
            <a:noFill/>
            <a:miter lim="800000"/>
            <a:headEnd/>
            <a:tailEnd/>
          </a:ln>
          <a:effectLst/>
        </p:spPr>
        <p:txBody>
          <a:bodyPr wrap="none">
            <a:prstTxWarp prst="textNoShape">
              <a:avLst/>
            </a:prstTxWarp>
            <a:spAutoFit/>
          </a:bodyPr>
          <a:lstStyle/>
          <a:p>
            <a:r>
              <a:rPr lang="es-MX" sz="2100" b="1">
                <a:latin typeface="Tahoma" charset="0"/>
              </a:rPr>
              <a:t>Mateo 7:28, 29</a:t>
            </a:r>
          </a:p>
        </p:txBody>
      </p:sp>
      <p:sp>
        <p:nvSpPr>
          <p:cNvPr id="6164" name="AutoShape 20"/>
          <p:cNvSpPr>
            <a:spLocks noChangeArrowheads="1"/>
          </p:cNvSpPr>
          <p:nvPr/>
        </p:nvSpPr>
        <p:spPr bwMode="auto">
          <a:xfrm>
            <a:off x="4213225" y="3429000"/>
            <a:ext cx="3887788" cy="1871663"/>
          </a:xfrm>
          <a:prstGeom prst="horizontalScroll">
            <a:avLst>
              <a:gd name="adj" fmla="val 12500"/>
            </a:avLst>
          </a:prstGeom>
          <a:noFill/>
          <a:ln w="9525">
            <a:solidFill>
              <a:schemeClr val="tx1"/>
            </a:solidFill>
            <a:round/>
            <a:headEnd/>
            <a:tailEnd/>
          </a:ln>
          <a:effectLst/>
        </p:spPr>
        <p:txBody>
          <a:bodyPr wrap="none" anchor="ctr">
            <a:prstTxWarp prst="textNoShape">
              <a:avLst/>
            </a:prstTxWarp>
          </a:bodyPr>
          <a:lstStyle/>
          <a:p>
            <a:endParaRPr lang="es-MX"/>
          </a:p>
        </p:txBody>
      </p:sp>
      <p:sp>
        <p:nvSpPr>
          <p:cNvPr id="6165" name="WordArt 21"/>
          <p:cNvSpPr>
            <a:spLocks noChangeArrowheads="1" noChangeShapeType="1" noTextEdit="1"/>
          </p:cNvSpPr>
          <p:nvPr/>
        </p:nvSpPr>
        <p:spPr bwMode="auto">
          <a:xfrm>
            <a:off x="250825" y="1889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
        <p:nvSpPr>
          <p:cNvPr id="6151" name="WordArt 7"/>
          <p:cNvSpPr>
            <a:spLocks noChangeArrowheads="1" noChangeShapeType="1" noTextEdit="1"/>
          </p:cNvSpPr>
          <p:nvPr/>
        </p:nvSpPr>
        <p:spPr bwMode="auto">
          <a:xfrm>
            <a:off x="684213" y="1052513"/>
            <a:ext cx="7129462" cy="215900"/>
          </a:xfrm>
          <a:prstGeom prst="rect">
            <a:avLst/>
          </a:prstGeom>
        </p:spPr>
        <p:txBody>
          <a:bodyPr wrap="none" fromWordArt="1">
            <a:prstTxWarp prst="textPlain">
              <a:avLst>
                <a:gd name="adj" fmla="val 50000"/>
              </a:avLst>
            </a:prstTxWarp>
          </a:bodyPr>
          <a:lstStyle/>
          <a:p>
            <a:pPr algn="ctr"/>
            <a:r>
              <a:rPr lang="es-ES_tradnl" sz="3600" kern="10">
                <a:ln w="12700">
                  <a:solidFill>
                    <a:schemeClr val="tx1"/>
                  </a:solidFill>
                  <a:round/>
                  <a:headEnd/>
                  <a:tailEnd/>
                </a:ln>
                <a:solidFill>
                  <a:srgbClr val="000066"/>
                </a:solidFill>
                <a:latin typeface="Arial Black"/>
                <a:ea typeface="Arial Black"/>
                <a:cs typeface="Arial Black"/>
              </a:rPr>
              <a:t>1. JESÚS COMO ORADOR PÚBLICO</a:t>
            </a:r>
            <a:endParaRPr lang="es-MX" sz="3600" kern="10">
              <a:ln w="12700">
                <a:solidFill>
                  <a:schemeClr val="tx1"/>
                </a:solidFill>
                <a:round/>
                <a:headEnd/>
                <a:tailEnd/>
              </a:ln>
              <a:solidFill>
                <a:srgbClr val="000066"/>
              </a:solidFill>
              <a:latin typeface="Arial Black"/>
              <a:ea typeface="Arial Black"/>
              <a:cs typeface="Arial Black"/>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3"/>
          <p:cNvSpPr txBox="1">
            <a:spLocks noChangeArrowheads="1"/>
          </p:cNvSpPr>
          <p:nvPr/>
        </p:nvSpPr>
        <p:spPr bwMode="auto">
          <a:xfrm>
            <a:off x="806450" y="1768475"/>
            <a:ext cx="7581900" cy="2165350"/>
          </a:xfrm>
          <a:prstGeom prst="rect">
            <a:avLst/>
          </a:prstGeom>
          <a:noFill/>
          <a:ln w="9525">
            <a:noFill/>
            <a:miter lim="800000"/>
            <a:headEnd/>
            <a:tailEnd/>
          </a:ln>
          <a:effectLst/>
        </p:spPr>
        <p:txBody>
          <a:bodyPr>
            <a:prstTxWarp prst="textNoShape">
              <a:avLst/>
            </a:prstTxWarp>
            <a:spAutoFit/>
          </a:bodyPr>
          <a:lstStyle/>
          <a:p>
            <a:r>
              <a:rPr lang="es-MX" sz="2800" u="sng"/>
              <a:t>Las divisiones deben tener coherencia</a:t>
            </a:r>
            <a:r>
              <a:rPr lang="es-MX" sz="2800"/>
              <a:t>. Deben adherirse entre sí. </a:t>
            </a:r>
          </a:p>
          <a:p>
            <a:endParaRPr lang="es-MX"/>
          </a:p>
          <a:p>
            <a:r>
              <a:rPr lang="es-MX" sz="2800"/>
              <a:t>En el siguiente esquema, hay unidad pero no mucha coherencia: </a:t>
            </a:r>
          </a:p>
        </p:txBody>
      </p:sp>
      <p:sp>
        <p:nvSpPr>
          <p:cNvPr id="48132" name="Text Box 4"/>
          <p:cNvSpPr txBox="1">
            <a:spLocks noChangeArrowheads="1"/>
          </p:cNvSpPr>
          <p:nvPr/>
        </p:nvSpPr>
        <p:spPr bwMode="auto">
          <a:xfrm>
            <a:off x="971550" y="4149725"/>
            <a:ext cx="7170738" cy="1611313"/>
          </a:xfrm>
          <a:prstGeom prst="rect">
            <a:avLst/>
          </a:prstGeom>
          <a:noFill/>
          <a:ln w="57150" cmpd="thickThin">
            <a:solidFill>
              <a:schemeClr val="tx1"/>
            </a:solidFill>
            <a:miter lim="800000"/>
            <a:headEnd/>
            <a:tailEnd/>
          </a:ln>
          <a:effectLst/>
        </p:spPr>
        <p:txBody>
          <a:bodyPr wrap="none">
            <a:prstTxWarp prst="textNoShape">
              <a:avLst/>
            </a:prstTxWarp>
            <a:spAutoFit/>
          </a:bodyPr>
          <a:lstStyle/>
          <a:p>
            <a:pPr marL="457200" indent="-457200">
              <a:buFontTx/>
              <a:buAutoNum type="romanUcPeriod"/>
            </a:pPr>
            <a:r>
              <a:rPr lang="es-MX" sz="3200"/>
              <a:t>Dios es el autor de la fe</a:t>
            </a:r>
          </a:p>
          <a:p>
            <a:pPr marL="457200" indent="-457200">
              <a:buFontTx/>
              <a:buAutoNum type="romanUcPeriod"/>
            </a:pPr>
            <a:r>
              <a:rPr lang="es-MX" sz="3200"/>
              <a:t>Sin fe un cristiano fracasará</a:t>
            </a:r>
          </a:p>
          <a:p>
            <a:pPr marL="457200" indent="-457200">
              <a:buFontTx/>
              <a:buAutoNum type="romanUcPeriod"/>
            </a:pPr>
            <a:r>
              <a:rPr lang="es-MX" sz="3200"/>
              <a:t>La fe es necesaria para la salvación</a:t>
            </a:r>
          </a:p>
        </p:txBody>
      </p:sp>
      <p:sp>
        <p:nvSpPr>
          <p:cNvPr id="48135" name="Text Box 7"/>
          <p:cNvSpPr txBox="1">
            <a:spLocks noChangeArrowheads="1"/>
          </p:cNvSpPr>
          <p:nvPr/>
        </p:nvSpPr>
        <p:spPr bwMode="auto">
          <a:xfrm>
            <a:off x="1763713" y="765175"/>
            <a:ext cx="6561137"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48136" name="WordArt 8"/>
          <p:cNvSpPr>
            <a:spLocks noChangeArrowheads="1" noChangeShapeType="1" noTextEdit="1"/>
          </p:cNvSpPr>
          <p:nvPr/>
        </p:nvSpPr>
        <p:spPr bwMode="auto">
          <a:xfrm>
            <a:off x="1763713" y="404813"/>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48137" name="WordArt 9"/>
          <p:cNvSpPr>
            <a:spLocks noChangeArrowheads="1" noChangeShapeType="1" noTextEdit="1"/>
          </p:cNvSpPr>
          <p:nvPr/>
        </p:nvSpPr>
        <p:spPr bwMode="auto">
          <a:xfrm>
            <a:off x="539750" y="1917700"/>
            <a:ext cx="288925" cy="503238"/>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chemeClr val="accent2"/>
                </a:solidFill>
                <a:latin typeface="Arial Black"/>
                <a:ea typeface="Arial Black"/>
                <a:cs typeface="Arial Black"/>
              </a:rPr>
              <a:t>2</a:t>
            </a:r>
            <a:endParaRPr lang="es-MX" sz="3600" kern="10">
              <a:ln w="9525">
                <a:solidFill>
                  <a:srgbClr val="000000"/>
                </a:solidFill>
                <a:round/>
                <a:headEnd/>
                <a:tailEnd/>
              </a:ln>
              <a:solidFill>
                <a:schemeClr val="accent2"/>
              </a:solidFill>
              <a:latin typeface="Arial Black"/>
              <a:ea typeface="Arial Black"/>
              <a:cs typeface="Arial Black"/>
            </a:endParaRPr>
          </a:p>
        </p:txBody>
      </p:sp>
      <p:sp>
        <p:nvSpPr>
          <p:cNvPr id="48138" name="WordArt 10"/>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590550" y="1706563"/>
            <a:ext cx="8013700" cy="519112"/>
          </a:xfrm>
          <a:prstGeom prst="rect">
            <a:avLst/>
          </a:prstGeom>
          <a:noFill/>
          <a:ln w="9525">
            <a:noFill/>
            <a:miter lim="800000"/>
            <a:headEnd/>
            <a:tailEnd/>
          </a:ln>
          <a:effectLst/>
        </p:spPr>
        <p:txBody>
          <a:bodyPr>
            <a:prstTxWarp prst="textNoShape">
              <a:avLst/>
            </a:prstTxWarp>
            <a:spAutoFit/>
          </a:bodyPr>
          <a:lstStyle/>
          <a:p>
            <a:r>
              <a:rPr lang="es-MX" sz="2800"/>
              <a:t>El siguiente esquema tiene unidad y coherencia: </a:t>
            </a:r>
          </a:p>
        </p:txBody>
      </p:sp>
      <p:sp>
        <p:nvSpPr>
          <p:cNvPr id="49156" name="Text Box 4"/>
          <p:cNvSpPr txBox="1">
            <a:spLocks noChangeArrowheads="1"/>
          </p:cNvSpPr>
          <p:nvPr/>
        </p:nvSpPr>
        <p:spPr bwMode="auto">
          <a:xfrm>
            <a:off x="611188" y="2560638"/>
            <a:ext cx="7850187" cy="3324225"/>
          </a:xfrm>
          <a:prstGeom prst="rect">
            <a:avLst/>
          </a:prstGeom>
          <a:noFill/>
          <a:ln w="57150" cmpd="thickThin">
            <a:solidFill>
              <a:srgbClr val="000099"/>
            </a:solidFill>
            <a:miter lim="800000"/>
            <a:headEnd/>
            <a:tailEnd/>
          </a:ln>
          <a:effectLst/>
        </p:spPr>
        <p:txBody>
          <a:bodyPr>
            <a:prstTxWarp prst="textNoShape">
              <a:avLst/>
            </a:prstTxWarp>
            <a:spAutoFit/>
          </a:bodyPr>
          <a:lstStyle/>
          <a:p>
            <a:pPr algn="ctr"/>
            <a:r>
              <a:rPr lang="es-MX" sz="2600"/>
              <a:t>“LOS TRES YO ESTOY DE PABLO”</a:t>
            </a:r>
          </a:p>
          <a:p>
            <a:pPr algn="ctr"/>
            <a:r>
              <a:rPr lang="es-MX" sz="2600"/>
              <a:t>Texto: Romanos 1:14-16</a:t>
            </a:r>
          </a:p>
          <a:p>
            <a:pPr algn="ctr"/>
            <a:r>
              <a:rPr lang="es-MX" sz="2600"/>
              <a:t>Tema: El estado mental de Pablo relativo a la predicación del evangelio de Cristo</a:t>
            </a:r>
          </a:p>
          <a:p>
            <a:endParaRPr lang="es-MX" sz="2600"/>
          </a:p>
          <a:p>
            <a:pPr>
              <a:buFontTx/>
              <a:buChar char="•"/>
            </a:pPr>
            <a:r>
              <a:rPr lang="es-MX" sz="2600"/>
              <a:t>Yo estoy en deuda de predicar –v. 14</a:t>
            </a:r>
          </a:p>
          <a:p>
            <a:pPr>
              <a:buFontTx/>
              <a:buChar char="•"/>
            </a:pPr>
            <a:r>
              <a:rPr lang="es-MX" sz="2600"/>
              <a:t>Yo no estoy avergonzado de predicar –v. 16</a:t>
            </a:r>
          </a:p>
          <a:p>
            <a:pPr>
              <a:buFontTx/>
              <a:buChar char="•"/>
            </a:pPr>
            <a:r>
              <a:rPr lang="es-MX" sz="2600"/>
              <a:t>Yo estoy ansioso de predicar –v. 15</a:t>
            </a:r>
          </a:p>
        </p:txBody>
      </p:sp>
      <p:sp>
        <p:nvSpPr>
          <p:cNvPr id="49159" name="Text Box 7"/>
          <p:cNvSpPr txBox="1">
            <a:spLocks noChangeArrowheads="1"/>
          </p:cNvSpPr>
          <p:nvPr/>
        </p:nvSpPr>
        <p:spPr bwMode="auto">
          <a:xfrm>
            <a:off x="1979613" y="765175"/>
            <a:ext cx="6561137"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49160" name="WordArt 8"/>
          <p:cNvSpPr>
            <a:spLocks noChangeArrowheads="1" noChangeShapeType="1" noTextEdit="1"/>
          </p:cNvSpPr>
          <p:nvPr/>
        </p:nvSpPr>
        <p:spPr bwMode="auto">
          <a:xfrm>
            <a:off x="1908175" y="404813"/>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49162" name="WordArt 10"/>
          <p:cNvSpPr>
            <a:spLocks noChangeArrowheads="1" noChangeShapeType="1" noTextEdit="1"/>
          </p:cNvSpPr>
          <p:nvPr/>
        </p:nvSpPr>
        <p:spPr bwMode="auto">
          <a:xfrm>
            <a:off x="611188" y="433388"/>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3"/>
          <p:cNvSpPr txBox="1">
            <a:spLocks noChangeArrowheads="1"/>
          </p:cNvSpPr>
          <p:nvPr/>
        </p:nvSpPr>
        <p:spPr bwMode="auto">
          <a:xfrm>
            <a:off x="590550" y="1706563"/>
            <a:ext cx="7726363" cy="1862137"/>
          </a:xfrm>
          <a:prstGeom prst="rect">
            <a:avLst/>
          </a:prstGeom>
          <a:noFill/>
          <a:ln w="9525">
            <a:noFill/>
            <a:miter lim="800000"/>
            <a:headEnd/>
            <a:tailEnd/>
          </a:ln>
          <a:effectLst/>
        </p:spPr>
        <p:txBody>
          <a:bodyPr>
            <a:prstTxWarp prst="textNoShape">
              <a:avLst/>
            </a:prstTxWarp>
            <a:spAutoFit/>
          </a:bodyPr>
          <a:lstStyle/>
          <a:p>
            <a:pPr marL="342900" indent="-342900"/>
            <a:r>
              <a:rPr lang="es-MX" sz="2600" u="sng"/>
              <a:t>El progreso</a:t>
            </a:r>
            <a:r>
              <a:rPr lang="es-MX" sz="2600"/>
              <a:t>. Esta cualidad asegura que la    atención del oyente será captada y transportada hasta llegar a la meta.</a:t>
            </a:r>
          </a:p>
          <a:p>
            <a:pPr marL="342900" indent="-342900"/>
            <a:endParaRPr lang="es-MX" sz="1200"/>
          </a:p>
          <a:p>
            <a:pPr marL="342900" indent="-342900"/>
            <a:r>
              <a:rPr lang="es-MX" sz="2600"/>
              <a:t>El siguiente esquema ilustra el progreso: </a:t>
            </a:r>
          </a:p>
        </p:txBody>
      </p:sp>
      <p:sp>
        <p:nvSpPr>
          <p:cNvPr id="50180" name="Text Box 4"/>
          <p:cNvSpPr txBox="1">
            <a:spLocks noChangeArrowheads="1"/>
          </p:cNvSpPr>
          <p:nvPr/>
        </p:nvSpPr>
        <p:spPr bwMode="auto">
          <a:xfrm>
            <a:off x="757238" y="3654425"/>
            <a:ext cx="6623050" cy="2346325"/>
          </a:xfrm>
          <a:prstGeom prst="rect">
            <a:avLst/>
          </a:prstGeom>
          <a:noFill/>
          <a:ln w="57150" cmpd="thickThin">
            <a:solidFill>
              <a:srgbClr val="000099"/>
            </a:solidFill>
            <a:miter lim="800000"/>
            <a:headEnd/>
            <a:tailEnd/>
          </a:ln>
          <a:effectLst/>
        </p:spPr>
        <p:txBody>
          <a:bodyPr>
            <a:prstTxWarp prst="textNoShape">
              <a:avLst/>
            </a:prstTxWarp>
            <a:spAutoFit/>
          </a:bodyPr>
          <a:lstStyle/>
          <a:p>
            <a:pPr marL="457200" indent="-457200"/>
            <a:r>
              <a:rPr lang="es-MX" sz="2600"/>
              <a:t>			   Texto: Marcos 1:14-15</a:t>
            </a:r>
          </a:p>
          <a:p>
            <a:pPr marL="457200" indent="-457200"/>
            <a:endParaRPr lang="es-MX" sz="1400"/>
          </a:p>
          <a:p>
            <a:pPr marL="457200" indent="-457200">
              <a:buFontTx/>
              <a:buChar char="•"/>
            </a:pPr>
            <a:r>
              <a:rPr lang="es-MX" sz="2600"/>
              <a:t>Jesús vino –Su advenimiento</a:t>
            </a:r>
          </a:p>
          <a:p>
            <a:pPr marL="457200" indent="-457200">
              <a:buFontTx/>
              <a:buChar char="•"/>
            </a:pPr>
            <a:r>
              <a:rPr lang="es-MX" sz="2600"/>
              <a:t>Jesús vino a predicar –Su misión </a:t>
            </a:r>
          </a:p>
          <a:p>
            <a:pPr marL="457200" indent="-457200">
              <a:buFontTx/>
              <a:buChar char="•"/>
            </a:pPr>
            <a:r>
              <a:rPr lang="es-MX" sz="2600"/>
              <a:t>Jesús vino a predicar el arrepentimiento –Su mensaje		</a:t>
            </a:r>
          </a:p>
        </p:txBody>
      </p:sp>
      <p:sp>
        <p:nvSpPr>
          <p:cNvPr id="50183" name="Text Box 7"/>
          <p:cNvSpPr txBox="1">
            <a:spLocks noChangeArrowheads="1"/>
          </p:cNvSpPr>
          <p:nvPr/>
        </p:nvSpPr>
        <p:spPr bwMode="auto">
          <a:xfrm>
            <a:off x="1908175" y="765175"/>
            <a:ext cx="6561138"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50184" name="WordArt 8"/>
          <p:cNvSpPr>
            <a:spLocks noChangeArrowheads="1" noChangeShapeType="1" noTextEdit="1"/>
          </p:cNvSpPr>
          <p:nvPr/>
        </p:nvSpPr>
        <p:spPr bwMode="auto">
          <a:xfrm>
            <a:off x="19081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50185" name="WordArt 9"/>
          <p:cNvSpPr>
            <a:spLocks noChangeArrowheads="1" noChangeShapeType="1" noTextEdit="1"/>
          </p:cNvSpPr>
          <p:nvPr/>
        </p:nvSpPr>
        <p:spPr bwMode="auto">
          <a:xfrm>
            <a:off x="285720" y="1785926"/>
            <a:ext cx="288925" cy="503238"/>
          </a:xfrm>
          <a:prstGeom prst="rect">
            <a:avLst/>
          </a:prstGeom>
        </p:spPr>
        <p:txBody>
          <a:bodyPr wrap="none" fromWordArt="1">
            <a:prstTxWarp prst="textPlain">
              <a:avLst>
                <a:gd name="adj" fmla="val 50000"/>
              </a:avLst>
            </a:prstTxWarp>
          </a:bodyPr>
          <a:lstStyle/>
          <a:p>
            <a:pPr algn="ctr"/>
            <a:r>
              <a:rPr lang="es-ES_tradnl" sz="3600" kern="10" dirty="0">
                <a:ln w="9525">
                  <a:solidFill>
                    <a:srgbClr val="000000"/>
                  </a:solidFill>
                  <a:round/>
                  <a:headEnd/>
                  <a:tailEnd/>
                </a:ln>
                <a:solidFill>
                  <a:schemeClr val="accent2"/>
                </a:solidFill>
                <a:latin typeface="Arial Black"/>
                <a:ea typeface="Arial Black"/>
                <a:cs typeface="Arial Black"/>
              </a:rPr>
              <a:t>3</a:t>
            </a:r>
            <a:endParaRPr lang="es-MX" sz="3600" kern="10" dirty="0">
              <a:ln w="9525">
                <a:solidFill>
                  <a:srgbClr val="000000"/>
                </a:solidFill>
                <a:round/>
                <a:headEnd/>
                <a:tailEnd/>
              </a:ln>
              <a:solidFill>
                <a:schemeClr val="accent2"/>
              </a:solidFill>
              <a:latin typeface="Arial Black"/>
              <a:ea typeface="Arial Black"/>
              <a:cs typeface="Arial Black"/>
            </a:endParaRPr>
          </a:p>
        </p:txBody>
      </p:sp>
      <p:pic>
        <p:nvPicPr>
          <p:cNvPr id="50186" name="Picture 10" descr="Monumento de Jesus"/>
          <p:cNvPicPr>
            <a:picLocks noChangeAspect="1" noChangeArrowheads="1"/>
          </p:cNvPicPr>
          <p:nvPr/>
        </p:nvPicPr>
        <p:blipFill>
          <a:blip r:embed="rId2"/>
          <a:srcRect/>
          <a:stretch>
            <a:fillRect/>
          </a:stretch>
        </p:blipFill>
        <p:spPr bwMode="auto">
          <a:xfrm>
            <a:off x="6804025" y="3429000"/>
            <a:ext cx="2089150" cy="1566863"/>
          </a:xfrm>
          <a:prstGeom prst="rect">
            <a:avLst/>
          </a:prstGeom>
          <a:noFill/>
        </p:spPr>
      </p:pic>
      <p:sp>
        <p:nvSpPr>
          <p:cNvPr id="50187" name="WordArt 11"/>
          <p:cNvSpPr>
            <a:spLocks noChangeArrowheads="1" noChangeShapeType="1" noTextEdit="1"/>
          </p:cNvSpPr>
          <p:nvPr/>
        </p:nvSpPr>
        <p:spPr bwMode="auto">
          <a:xfrm>
            <a:off x="611188" y="36036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3"/>
          <p:cNvSpPr txBox="1">
            <a:spLocks noChangeArrowheads="1"/>
          </p:cNvSpPr>
          <p:nvPr/>
        </p:nvSpPr>
        <p:spPr bwMode="auto">
          <a:xfrm>
            <a:off x="590550" y="1744663"/>
            <a:ext cx="8013700" cy="4637087"/>
          </a:xfrm>
          <a:prstGeom prst="rect">
            <a:avLst/>
          </a:prstGeom>
          <a:noFill/>
          <a:ln w="9525">
            <a:noFill/>
            <a:miter lim="800000"/>
            <a:headEnd/>
            <a:tailEnd/>
          </a:ln>
          <a:effectLst/>
        </p:spPr>
        <p:txBody>
          <a:bodyPr>
            <a:prstTxWarp prst="textNoShape">
              <a:avLst/>
            </a:prstTxWarp>
            <a:spAutoFit/>
          </a:bodyPr>
          <a:lstStyle/>
          <a:p>
            <a:pPr marL="342900" indent="-342900" algn="just"/>
            <a:r>
              <a:rPr lang="es-MX" sz="2800" u="sng" dirty="0"/>
              <a:t>Además, la estructura del sermón debe tener simetría. </a:t>
            </a:r>
          </a:p>
          <a:p>
            <a:pPr marL="342900" indent="-342900" algn="just"/>
            <a:endParaRPr lang="es-MX" sz="1800" u="sng" dirty="0"/>
          </a:p>
          <a:p>
            <a:pPr marL="342900" indent="-342900" algn="just"/>
            <a:r>
              <a:rPr lang="es-MX" sz="2800" u="sng" dirty="0"/>
              <a:t>	La organización debe tener un clímax</a:t>
            </a:r>
            <a:r>
              <a:rPr lang="es-MX" sz="2800" dirty="0"/>
              <a:t>. Palabra griega que significa “escala”. La palabra, sin embargo, ha llegado a significar el punto final más alto del desarrollo. </a:t>
            </a:r>
          </a:p>
          <a:p>
            <a:pPr marL="342900" indent="-342900" algn="just"/>
            <a:r>
              <a:rPr lang="es-MX" sz="2800" dirty="0"/>
              <a:t>	Un sermón debe no únicamente moverse, debe finalmente alcanzar una meta adecuada indicada por el tema. </a:t>
            </a:r>
          </a:p>
          <a:p>
            <a:pPr marL="342900" indent="-342900" algn="just"/>
            <a:endParaRPr lang="es-MX" sz="2800" dirty="0"/>
          </a:p>
        </p:txBody>
      </p:sp>
      <p:sp>
        <p:nvSpPr>
          <p:cNvPr id="51207" name="Text Box 7"/>
          <p:cNvSpPr txBox="1">
            <a:spLocks noChangeArrowheads="1"/>
          </p:cNvSpPr>
          <p:nvPr/>
        </p:nvSpPr>
        <p:spPr bwMode="auto">
          <a:xfrm>
            <a:off x="1898650" y="765175"/>
            <a:ext cx="6561138"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51208" name="WordArt 8"/>
          <p:cNvSpPr>
            <a:spLocks noChangeArrowheads="1" noChangeShapeType="1" noTextEdit="1"/>
          </p:cNvSpPr>
          <p:nvPr/>
        </p:nvSpPr>
        <p:spPr bwMode="auto">
          <a:xfrm>
            <a:off x="1906588" y="404813"/>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51209" name="WordArt 9"/>
          <p:cNvSpPr>
            <a:spLocks noChangeArrowheads="1" noChangeShapeType="1" noTextEdit="1"/>
          </p:cNvSpPr>
          <p:nvPr/>
        </p:nvSpPr>
        <p:spPr bwMode="auto">
          <a:xfrm>
            <a:off x="611188" y="1844675"/>
            <a:ext cx="288925" cy="503238"/>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chemeClr val="accent2"/>
                </a:solidFill>
                <a:latin typeface="Arial Black"/>
                <a:ea typeface="Arial Black"/>
                <a:cs typeface="Arial Black"/>
              </a:rPr>
              <a:t>4</a:t>
            </a:r>
            <a:endParaRPr lang="es-MX" sz="3600" kern="10">
              <a:ln w="9525">
                <a:solidFill>
                  <a:srgbClr val="000000"/>
                </a:solidFill>
                <a:round/>
                <a:headEnd/>
                <a:tailEnd/>
              </a:ln>
              <a:solidFill>
                <a:schemeClr val="accent2"/>
              </a:solidFill>
              <a:latin typeface="Arial Black"/>
              <a:ea typeface="Arial Black"/>
              <a:cs typeface="Arial Black"/>
            </a:endParaRPr>
          </a:p>
        </p:txBody>
      </p:sp>
      <p:sp>
        <p:nvSpPr>
          <p:cNvPr id="51210" name="WordArt 10"/>
          <p:cNvSpPr>
            <a:spLocks noChangeArrowheads="1" noChangeShapeType="1" noTextEdit="1"/>
          </p:cNvSpPr>
          <p:nvPr/>
        </p:nvSpPr>
        <p:spPr bwMode="auto">
          <a:xfrm>
            <a:off x="611188" y="2925763"/>
            <a:ext cx="288925" cy="503237"/>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chemeClr val="accent2"/>
                </a:solidFill>
                <a:latin typeface="Arial Black"/>
                <a:ea typeface="Arial Black"/>
                <a:cs typeface="Arial Black"/>
              </a:rPr>
              <a:t>5</a:t>
            </a:r>
            <a:endParaRPr lang="es-MX" sz="3600" kern="10">
              <a:ln w="9525">
                <a:solidFill>
                  <a:srgbClr val="000000"/>
                </a:solidFill>
                <a:round/>
                <a:headEnd/>
                <a:tailEnd/>
              </a:ln>
              <a:solidFill>
                <a:schemeClr val="accent2"/>
              </a:solidFill>
              <a:latin typeface="Arial Black"/>
              <a:ea typeface="Arial Black"/>
              <a:cs typeface="Arial Black"/>
            </a:endParaRPr>
          </a:p>
        </p:txBody>
      </p:sp>
      <p:sp>
        <p:nvSpPr>
          <p:cNvPr id="51211" name="WordArt 11"/>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ext Box 3"/>
          <p:cNvSpPr txBox="1">
            <a:spLocks noChangeArrowheads="1"/>
          </p:cNvSpPr>
          <p:nvPr/>
        </p:nvSpPr>
        <p:spPr bwMode="auto">
          <a:xfrm>
            <a:off x="590550" y="1835150"/>
            <a:ext cx="8013700" cy="946150"/>
          </a:xfrm>
          <a:prstGeom prst="rect">
            <a:avLst/>
          </a:prstGeom>
          <a:noFill/>
          <a:ln w="9525">
            <a:noFill/>
            <a:miter lim="800000"/>
            <a:headEnd/>
            <a:tailEnd/>
          </a:ln>
          <a:effectLst/>
        </p:spPr>
        <p:txBody>
          <a:bodyPr>
            <a:prstTxWarp prst="textNoShape">
              <a:avLst/>
            </a:prstTxWarp>
            <a:spAutoFit/>
          </a:bodyPr>
          <a:lstStyle/>
          <a:p>
            <a:r>
              <a:rPr lang="es-MX" sz="2800"/>
              <a:t>El siguiente esquema de sermón tópico, carece de clímax: </a:t>
            </a:r>
          </a:p>
        </p:txBody>
      </p:sp>
      <p:sp>
        <p:nvSpPr>
          <p:cNvPr id="53254" name="Text Box 6"/>
          <p:cNvSpPr txBox="1">
            <a:spLocks noChangeArrowheads="1"/>
          </p:cNvSpPr>
          <p:nvPr/>
        </p:nvSpPr>
        <p:spPr bwMode="auto">
          <a:xfrm>
            <a:off x="755650" y="3213100"/>
            <a:ext cx="6142038" cy="2339975"/>
          </a:xfrm>
          <a:prstGeom prst="rect">
            <a:avLst/>
          </a:prstGeom>
          <a:noFill/>
          <a:ln w="57150" cmpd="thickThin">
            <a:solidFill>
              <a:srgbClr val="000099"/>
            </a:solidFill>
            <a:miter lim="800000"/>
            <a:headEnd/>
            <a:tailEnd/>
          </a:ln>
          <a:effectLst/>
        </p:spPr>
        <p:txBody>
          <a:bodyPr wrap="none">
            <a:prstTxWarp prst="textNoShape">
              <a:avLst/>
            </a:prstTxWarp>
            <a:spAutoFit/>
          </a:bodyPr>
          <a:lstStyle/>
          <a:p>
            <a:pPr marL="457200" indent="-457200"/>
            <a:r>
              <a:rPr lang="es-MX"/>
              <a:t>	“TRES RAZONES PARA CREER </a:t>
            </a:r>
          </a:p>
          <a:p>
            <a:pPr marL="457200" indent="-457200"/>
            <a:r>
              <a:rPr lang="es-MX"/>
              <a:t>		   EN LA INMORTALIDAD”</a:t>
            </a:r>
          </a:p>
          <a:p>
            <a:pPr marL="457200" indent="-457200"/>
            <a:endParaRPr lang="es-MX"/>
          </a:p>
          <a:p>
            <a:pPr marL="457200" indent="-457200">
              <a:buFontTx/>
              <a:buAutoNum type="romanUcPeriod"/>
            </a:pPr>
            <a:r>
              <a:rPr lang="es-MX"/>
              <a:t>La Biblia la promete</a:t>
            </a:r>
          </a:p>
          <a:p>
            <a:pPr marL="457200" indent="-457200">
              <a:buFontTx/>
              <a:buAutoNum type="romanUcPeriod"/>
            </a:pPr>
            <a:r>
              <a:rPr lang="es-MX"/>
              <a:t>La naturaleza la ilustra</a:t>
            </a:r>
          </a:p>
          <a:p>
            <a:pPr marL="457200" indent="-457200">
              <a:buFontTx/>
              <a:buAutoNum type="romanUcPeriod"/>
            </a:pPr>
            <a:r>
              <a:rPr lang="es-MX"/>
              <a:t>Todos los hombres la esperan o desean</a:t>
            </a:r>
          </a:p>
        </p:txBody>
      </p:sp>
      <p:sp>
        <p:nvSpPr>
          <p:cNvPr id="53256" name="Text Box 8"/>
          <p:cNvSpPr txBox="1">
            <a:spLocks noChangeArrowheads="1"/>
          </p:cNvSpPr>
          <p:nvPr/>
        </p:nvSpPr>
        <p:spPr bwMode="auto">
          <a:xfrm>
            <a:off x="1898650" y="765175"/>
            <a:ext cx="6561138"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53257" name="WordArt 9"/>
          <p:cNvSpPr>
            <a:spLocks noChangeArrowheads="1" noChangeShapeType="1" noTextEdit="1"/>
          </p:cNvSpPr>
          <p:nvPr/>
        </p:nvSpPr>
        <p:spPr bwMode="auto">
          <a:xfrm>
            <a:off x="1835150" y="43180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53268" name="Picture 20" descr="MCj03466490000[1]"/>
          <p:cNvPicPr>
            <a:picLocks noChangeAspect="1" noChangeArrowheads="1"/>
          </p:cNvPicPr>
          <p:nvPr/>
        </p:nvPicPr>
        <p:blipFill>
          <a:blip r:embed="rId2"/>
          <a:srcRect/>
          <a:stretch>
            <a:fillRect/>
          </a:stretch>
        </p:blipFill>
        <p:spPr bwMode="auto">
          <a:xfrm>
            <a:off x="6588125" y="2708275"/>
            <a:ext cx="2051050" cy="2303463"/>
          </a:xfrm>
          <a:prstGeom prst="rect">
            <a:avLst/>
          </a:prstGeom>
          <a:noFill/>
        </p:spPr>
      </p:pic>
      <p:sp>
        <p:nvSpPr>
          <p:cNvPr id="53269" name="WordArt 21"/>
          <p:cNvSpPr>
            <a:spLocks noChangeArrowheads="1" noChangeShapeType="1" noTextEdit="1"/>
          </p:cNvSpPr>
          <p:nvPr/>
        </p:nvSpPr>
        <p:spPr bwMode="auto">
          <a:xfrm>
            <a:off x="539750" y="33337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p:cNvSpPr txBox="1">
            <a:spLocks noChangeArrowheads="1"/>
          </p:cNvSpPr>
          <p:nvPr/>
        </p:nvSpPr>
        <p:spPr bwMode="auto">
          <a:xfrm>
            <a:off x="590550" y="1835150"/>
            <a:ext cx="8013700" cy="519113"/>
          </a:xfrm>
          <a:prstGeom prst="rect">
            <a:avLst/>
          </a:prstGeom>
          <a:noFill/>
          <a:ln w="9525">
            <a:noFill/>
            <a:miter lim="800000"/>
            <a:headEnd/>
            <a:tailEnd/>
          </a:ln>
          <a:effectLst/>
        </p:spPr>
        <p:txBody>
          <a:bodyPr>
            <a:prstTxWarp prst="textNoShape">
              <a:avLst/>
            </a:prstTxWarp>
            <a:spAutoFit/>
          </a:bodyPr>
          <a:lstStyle/>
          <a:p>
            <a:r>
              <a:rPr lang="es-MX" sz="2800"/>
              <a:t>Notemos la siguiente ilustración de clímax: </a:t>
            </a:r>
          </a:p>
        </p:txBody>
      </p:sp>
      <p:sp>
        <p:nvSpPr>
          <p:cNvPr id="54278" name="Text Box 6"/>
          <p:cNvSpPr txBox="1">
            <a:spLocks noChangeArrowheads="1"/>
          </p:cNvSpPr>
          <p:nvPr/>
        </p:nvSpPr>
        <p:spPr bwMode="auto">
          <a:xfrm>
            <a:off x="684213" y="2565400"/>
            <a:ext cx="7488237" cy="3619500"/>
          </a:xfrm>
          <a:prstGeom prst="rect">
            <a:avLst/>
          </a:prstGeom>
          <a:noFill/>
          <a:ln w="57150" cmpd="thickThin">
            <a:solidFill>
              <a:srgbClr val="000099"/>
            </a:solidFill>
            <a:miter lim="800000"/>
            <a:headEnd/>
            <a:tailEnd/>
          </a:ln>
          <a:effectLst/>
        </p:spPr>
        <p:txBody>
          <a:bodyPr>
            <a:prstTxWarp prst="textNoShape">
              <a:avLst/>
            </a:prstTxWarp>
            <a:spAutoFit/>
          </a:bodyPr>
          <a:lstStyle/>
          <a:p>
            <a:pPr marL="457200" indent="-457200"/>
            <a:r>
              <a:rPr lang="es-MX"/>
              <a:t>			“LOGRO CRISTIANO”</a:t>
            </a:r>
          </a:p>
          <a:p>
            <a:pPr marL="457200" indent="-457200"/>
            <a:r>
              <a:rPr lang="es-MX"/>
              <a:t>			   Filipenses 3:13-15</a:t>
            </a:r>
          </a:p>
          <a:p>
            <a:pPr marL="457200" indent="-457200"/>
            <a:endParaRPr lang="es-MX" sz="1800"/>
          </a:p>
          <a:p>
            <a:pPr marL="457200" indent="-457200"/>
            <a:r>
              <a:rPr lang="es-MX"/>
              <a:t>Tema: La actitud cristiana hacia el logro.</a:t>
            </a:r>
          </a:p>
          <a:p>
            <a:pPr marL="457200" indent="-457200"/>
            <a:endParaRPr lang="es-MX" sz="1800"/>
          </a:p>
          <a:p>
            <a:pPr marL="457200" indent="-457200">
              <a:buFontTx/>
              <a:buAutoNum type="romanUcPeriod"/>
            </a:pPr>
            <a:r>
              <a:rPr lang="es-MX"/>
              <a:t>Su actitud hacia el logro pasado –Humilde olvido</a:t>
            </a:r>
          </a:p>
          <a:p>
            <a:pPr marL="457200" indent="-457200">
              <a:buFontTx/>
              <a:buAutoNum type="romanUcPeriod"/>
            </a:pPr>
            <a:r>
              <a:rPr lang="es-MX"/>
              <a:t>Su actitud hacia el logro presente –Ansioso extenderse hacia delante</a:t>
            </a:r>
          </a:p>
          <a:p>
            <a:pPr marL="457200" indent="-457200">
              <a:buFontTx/>
              <a:buAutoNum type="romanUcPeriod"/>
            </a:pPr>
            <a:r>
              <a:rPr lang="es-MX"/>
              <a:t>Su actitud hacia el logro futuro –Confiada esperanza de perfección</a:t>
            </a:r>
          </a:p>
        </p:txBody>
      </p:sp>
      <p:sp>
        <p:nvSpPr>
          <p:cNvPr id="54279" name="Text Box 7"/>
          <p:cNvSpPr txBox="1">
            <a:spLocks noChangeArrowheads="1"/>
          </p:cNvSpPr>
          <p:nvPr/>
        </p:nvSpPr>
        <p:spPr bwMode="auto">
          <a:xfrm>
            <a:off x="1763713" y="765175"/>
            <a:ext cx="6561137"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54280" name="WordArt 8"/>
          <p:cNvSpPr>
            <a:spLocks noChangeArrowheads="1" noChangeShapeType="1" noTextEdit="1"/>
          </p:cNvSpPr>
          <p:nvPr/>
        </p:nvSpPr>
        <p:spPr bwMode="auto">
          <a:xfrm>
            <a:off x="1763713" y="404813"/>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54285" name="Picture 13" descr="MCj03126160000[1]"/>
          <p:cNvPicPr>
            <a:picLocks noChangeAspect="1" noChangeArrowheads="1"/>
          </p:cNvPicPr>
          <p:nvPr/>
        </p:nvPicPr>
        <p:blipFill>
          <a:blip r:embed="rId2"/>
          <a:srcRect/>
          <a:stretch>
            <a:fillRect/>
          </a:stretch>
        </p:blipFill>
        <p:spPr bwMode="auto">
          <a:xfrm>
            <a:off x="6732588" y="2365375"/>
            <a:ext cx="1857375" cy="1784350"/>
          </a:xfrm>
          <a:prstGeom prst="rect">
            <a:avLst/>
          </a:prstGeom>
          <a:noFill/>
        </p:spPr>
      </p:pic>
      <p:sp>
        <p:nvSpPr>
          <p:cNvPr id="54286" name="WordArt 14"/>
          <p:cNvSpPr>
            <a:spLocks noChangeArrowheads="1" noChangeShapeType="1" noTextEdit="1"/>
          </p:cNvSpPr>
          <p:nvPr/>
        </p:nvSpPr>
        <p:spPr bwMode="auto">
          <a:xfrm>
            <a:off x="539750" y="433388"/>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 Box 3"/>
          <p:cNvSpPr txBox="1">
            <a:spLocks noChangeArrowheads="1"/>
          </p:cNvSpPr>
          <p:nvPr/>
        </p:nvSpPr>
        <p:spPr bwMode="auto">
          <a:xfrm>
            <a:off x="590550" y="1835150"/>
            <a:ext cx="8013700" cy="946150"/>
          </a:xfrm>
          <a:prstGeom prst="rect">
            <a:avLst/>
          </a:prstGeom>
          <a:noFill/>
          <a:ln w="9525">
            <a:noFill/>
            <a:miter lim="800000"/>
            <a:headEnd/>
            <a:tailEnd/>
          </a:ln>
          <a:effectLst/>
        </p:spPr>
        <p:txBody>
          <a:bodyPr>
            <a:prstTxWarp prst="textNoShape">
              <a:avLst/>
            </a:prstTxWarp>
            <a:spAutoFit/>
          </a:bodyPr>
          <a:lstStyle/>
          <a:p>
            <a:r>
              <a:rPr lang="es-MX" sz="2800"/>
              <a:t>Para recapitular, las cualidades de una buena organización de sermón son:  </a:t>
            </a:r>
          </a:p>
        </p:txBody>
      </p:sp>
      <p:sp>
        <p:nvSpPr>
          <p:cNvPr id="55303" name="Text Box 7"/>
          <p:cNvSpPr txBox="1">
            <a:spLocks noChangeArrowheads="1"/>
          </p:cNvSpPr>
          <p:nvPr/>
        </p:nvSpPr>
        <p:spPr bwMode="auto">
          <a:xfrm>
            <a:off x="755650" y="4832350"/>
            <a:ext cx="2305050" cy="519113"/>
          </a:xfrm>
          <a:prstGeom prst="rect">
            <a:avLst/>
          </a:prstGeom>
          <a:solidFill>
            <a:srgbClr val="000099"/>
          </a:solidFill>
          <a:ln w="9525">
            <a:noFill/>
            <a:miter lim="800000"/>
            <a:headEnd/>
            <a:tailEnd/>
          </a:ln>
          <a:effectLst/>
        </p:spPr>
        <p:txBody>
          <a:bodyPr wrap="none">
            <a:prstTxWarp prst="textNoShape">
              <a:avLst/>
            </a:prstTxWarp>
            <a:spAutoFit/>
          </a:bodyPr>
          <a:lstStyle/>
          <a:p>
            <a:r>
              <a:rPr lang="es-MX" sz="2800" b="1">
                <a:solidFill>
                  <a:schemeClr val="bg1"/>
                </a:solidFill>
              </a:rPr>
              <a:t>1) 	Unidad</a:t>
            </a:r>
          </a:p>
        </p:txBody>
      </p:sp>
      <p:sp>
        <p:nvSpPr>
          <p:cNvPr id="55304" name="Text Box 8"/>
          <p:cNvSpPr txBox="1">
            <a:spLocks noChangeArrowheads="1"/>
          </p:cNvSpPr>
          <p:nvPr/>
        </p:nvSpPr>
        <p:spPr bwMode="auto">
          <a:xfrm>
            <a:off x="2124075" y="4400550"/>
            <a:ext cx="3038475" cy="519113"/>
          </a:xfrm>
          <a:prstGeom prst="rect">
            <a:avLst/>
          </a:prstGeom>
          <a:solidFill>
            <a:srgbClr val="000099"/>
          </a:solidFill>
          <a:ln w="9525">
            <a:noFill/>
            <a:miter lim="800000"/>
            <a:headEnd/>
            <a:tailEnd/>
          </a:ln>
          <a:effectLst/>
        </p:spPr>
        <p:txBody>
          <a:bodyPr wrap="none">
            <a:prstTxWarp prst="textNoShape">
              <a:avLst/>
            </a:prstTxWarp>
            <a:spAutoFit/>
          </a:bodyPr>
          <a:lstStyle/>
          <a:p>
            <a:r>
              <a:rPr lang="es-MX" sz="2800" b="1">
                <a:solidFill>
                  <a:schemeClr val="bg1"/>
                </a:solidFill>
              </a:rPr>
              <a:t>2)	Coherencia</a:t>
            </a:r>
          </a:p>
        </p:txBody>
      </p:sp>
      <p:sp>
        <p:nvSpPr>
          <p:cNvPr id="55305" name="Text Box 9"/>
          <p:cNvSpPr txBox="1">
            <a:spLocks noChangeArrowheads="1"/>
          </p:cNvSpPr>
          <p:nvPr/>
        </p:nvSpPr>
        <p:spPr bwMode="auto">
          <a:xfrm>
            <a:off x="3779838" y="3968750"/>
            <a:ext cx="2759075" cy="519113"/>
          </a:xfrm>
          <a:prstGeom prst="rect">
            <a:avLst/>
          </a:prstGeom>
          <a:solidFill>
            <a:srgbClr val="000099"/>
          </a:solidFill>
          <a:ln w="9525">
            <a:noFill/>
            <a:miter lim="800000"/>
            <a:headEnd/>
            <a:tailEnd/>
          </a:ln>
          <a:effectLst/>
        </p:spPr>
        <p:txBody>
          <a:bodyPr wrap="none">
            <a:prstTxWarp prst="textNoShape">
              <a:avLst/>
            </a:prstTxWarp>
            <a:spAutoFit/>
          </a:bodyPr>
          <a:lstStyle/>
          <a:p>
            <a:r>
              <a:rPr lang="es-MX" sz="2800" b="1">
                <a:solidFill>
                  <a:schemeClr val="bg1"/>
                </a:solidFill>
              </a:rPr>
              <a:t>3)	Progreso </a:t>
            </a:r>
          </a:p>
        </p:txBody>
      </p:sp>
      <p:sp>
        <p:nvSpPr>
          <p:cNvPr id="55306" name="Text Box 10"/>
          <p:cNvSpPr txBox="1">
            <a:spLocks noChangeArrowheads="1"/>
          </p:cNvSpPr>
          <p:nvPr/>
        </p:nvSpPr>
        <p:spPr bwMode="auto">
          <a:xfrm>
            <a:off x="5076825" y="3536950"/>
            <a:ext cx="2501900" cy="519113"/>
          </a:xfrm>
          <a:prstGeom prst="rect">
            <a:avLst/>
          </a:prstGeom>
          <a:solidFill>
            <a:srgbClr val="000099"/>
          </a:solidFill>
          <a:ln w="9525">
            <a:noFill/>
            <a:miter lim="800000"/>
            <a:headEnd/>
            <a:tailEnd/>
          </a:ln>
          <a:effectLst/>
        </p:spPr>
        <p:txBody>
          <a:bodyPr wrap="none">
            <a:prstTxWarp prst="textNoShape">
              <a:avLst/>
            </a:prstTxWarp>
            <a:spAutoFit/>
          </a:bodyPr>
          <a:lstStyle/>
          <a:p>
            <a:r>
              <a:rPr lang="es-MX" sz="2800" b="1">
                <a:solidFill>
                  <a:schemeClr val="bg1"/>
                </a:solidFill>
              </a:rPr>
              <a:t>4) 	Simetría</a:t>
            </a:r>
          </a:p>
        </p:txBody>
      </p:sp>
      <p:sp>
        <p:nvSpPr>
          <p:cNvPr id="55307" name="Text Box 11"/>
          <p:cNvSpPr txBox="1">
            <a:spLocks noChangeArrowheads="1"/>
          </p:cNvSpPr>
          <p:nvPr/>
        </p:nvSpPr>
        <p:spPr bwMode="auto">
          <a:xfrm>
            <a:off x="6300788" y="3068638"/>
            <a:ext cx="2160587" cy="519112"/>
          </a:xfrm>
          <a:prstGeom prst="rect">
            <a:avLst/>
          </a:prstGeom>
          <a:solidFill>
            <a:srgbClr val="000099"/>
          </a:solidFill>
          <a:ln w="9525">
            <a:noFill/>
            <a:miter lim="800000"/>
            <a:headEnd/>
            <a:tailEnd/>
          </a:ln>
          <a:effectLst/>
        </p:spPr>
        <p:txBody>
          <a:bodyPr wrap="none">
            <a:prstTxWarp prst="textNoShape">
              <a:avLst/>
            </a:prstTxWarp>
            <a:spAutoFit/>
          </a:bodyPr>
          <a:lstStyle/>
          <a:p>
            <a:r>
              <a:rPr lang="es-MX" sz="2800" b="1">
                <a:solidFill>
                  <a:schemeClr val="bg1"/>
                </a:solidFill>
              </a:rPr>
              <a:t>5)     Clímax</a:t>
            </a:r>
          </a:p>
        </p:txBody>
      </p:sp>
      <p:sp>
        <p:nvSpPr>
          <p:cNvPr id="55308" name="Text Box 12"/>
          <p:cNvSpPr txBox="1">
            <a:spLocks noChangeArrowheads="1"/>
          </p:cNvSpPr>
          <p:nvPr/>
        </p:nvSpPr>
        <p:spPr bwMode="auto">
          <a:xfrm>
            <a:off x="1835150" y="765175"/>
            <a:ext cx="6561138" cy="822325"/>
          </a:xfrm>
          <a:prstGeom prst="rect">
            <a:avLst/>
          </a:prstGeom>
          <a:solidFill>
            <a:schemeClr val="accent2"/>
          </a:solidFill>
          <a:ln w="9525">
            <a:noFill/>
            <a:miter lim="800000"/>
            <a:headEnd/>
            <a:tailEnd/>
          </a:ln>
          <a:effectLst/>
        </p:spPr>
        <p:txBody>
          <a:bodyPr>
            <a:prstTxWarp prst="textNoShape">
              <a:avLst/>
            </a:prstTxWarp>
            <a:spAutoFit/>
          </a:bodyPr>
          <a:lstStyle/>
          <a:p>
            <a:pPr algn="ctr"/>
            <a:r>
              <a:rPr lang="es-MX" b="1">
                <a:solidFill>
                  <a:schemeClr val="bg1"/>
                </a:solidFill>
              </a:rPr>
              <a:t>CINCO CUALIDADES DE UNA BUENA ORGANIZACIÓN DE SERMÓN</a:t>
            </a:r>
          </a:p>
        </p:txBody>
      </p:sp>
      <p:sp>
        <p:nvSpPr>
          <p:cNvPr id="55309" name="WordArt 13"/>
          <p:cNvSpPr>
            <a:spLocks noChangeArrowheads="1" noChangeShapeType="1" noTextEdit="1"/>
          </p:cNvSpPr>
          <p:nvPr/>
        </p:nvSpPr>
        <p:spPr bwMode="auto">
          <a:xfrm>
            <a:off x="1835150"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55310" name="Rectangle 14"/>
          <p:cNvSpPr>
            <a:spLocks noChangeArrowheads="1"/>
          </p:cNvSpPr>
          <p:nvPr/>
        </p:nvSpPr>
        <p:spPr bwMode="auto">
          <a:xfrm>
            <a:off x="7451725" y="3502025"/>
            <a:ext cx="1008063" cy="1871663"/>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1" name="Rectangle 15"/>
          <p:cNvSpPr>
            <a:spLocks noChangeArrowheads="1"/>
          </p:cNvSpPr>
          <p:nvPr/>
        </p:nvSpPr>
        <p:spPr bwMode="auto">
          <a:xfrm>
            <a:off x="6443663" y="4005263"/>
            <a:ext cx="1079500" cy="1368425"/>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2" name="Rectangle 16"/>
          <p:cNvSpPr>
            <a:spLocks noChangeArrowheads="1"/>
          </p:cNvSpPr>
          <p:nvPr/>
        </p:nvSpPr>
        <p:spPr bwMode="auto">
          <a:xfrm>
            <a:off x="5364163" y="4437063"/>
            <a:ext cx="1079500" cy="936625"/>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3" name="Rectangle 17"/>
          <p:cNvSpPr>
            <a:spLocks noChangeArrowheads="1"/>
          </p:cNvSpPr>
          <p:nvPr/>
        </p:nvSpPr>
        <p:spPr bwMode="auto">
          <a:xfrm>
            <a:off x="5076825" y="4437063"/>
            <a:ext cx="1079500" cy="936625"/>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4" name="Rectangle 18"/>
          <p:cNvSpPr>
            <a:spLocks noChangeArrowheads="1"/>
          </p:cNvSpPr>
          <p:nvPr/>
        </p:nvSpPr>
        <p:spPr bwMode="auto">
          <a:xfrm>
            <a:off x="4032250" y="4868863"/>
            <a:ext cx="1079500" cy="504825"/>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5" name="Rectangle 19"/>
          <p:cNvSpPr>
            <a:spLocks noChangeArrowheads="1"/>
          </p:cNvSpPr>
          <p:nvPr/>
        </p:nvSpPr>
        <p:spPr bwMode="auto">
          <a:xfrm>
            <a:off x="3059113" y="4868863"/>
            <a:ext cx="1079500" cy="504825"/>
          </a:xfrm>
          <a:prstGeom prst="rect">
            <a:avLst/>
          </a:prstGeom>
          <a:solidFill>
            <a:srgbClr val="000099"/>
          </a:solidFill>
          <a:ln w="9525">
            <a:noFill/>
            <a:miter lim="800000"/>
            <a:headEnd/>
            <a:tailEnd/>
          </a:ln>
          <a:effectLst/>
        </p:spPr>
        <p:txBody>
          <a:bodyPr wrap="none" anchor="ctr">
            <a:prstTxWarp prst="textNoShape">
              <a:avLst/>
            </a:prstTxWarp>
          </a:bodyPr>
          <a:lstStyle/>
          <a:p>
            <a:endParaRPr lang="es-MX"/>
          </a:p>
        </p:txBody>
      </p:sp>
      <p:sp>
        <p:nvSpPr>
          <p:cNvPr id="55316" name="Line 20"/>
          <p:cNvSpPr>
            <a:spLocks noChangeShapeType="1"/>
          </p:cNvSpPr>
          <p:nvPr/>
        </p:nvSpPr>
        <p:spPr bwMode="auto">
          <a:xfrm>
            <a:off x="755650" y="5373688"/>
            <a:ext cx="2305050" cy="0"/>
          </a:xfrm>
          <a:prstGeom prst="line">
            <a:avLst/>
          </a:prstGeom>
          <a:noFill/>
          <a:ln w="57150">
            <a:solidFill>
              <a:srgbClr val="000099"/>
            </a:solidFill>
            <a:round/>
            <a:headEnd/>
            <a:tailEnd/>
          </a:ln>
          <a:effectLst/>
        </p:spPr>
        <p:txBody>
          <a:bodyPr>
            <a:prstTxWarp prst="textNoShape">
              <a:avLst/>
            </a:prstTxWarp>
          </a:bodyPr>
          <a:lstStyle/>
          <a:p>
            <a:endParaRPr lang="es-MX"/>
          </a:p>
        </p:txBody>
      </p:sp>
      <p:sp>
        <p:nvSpPr>
          <p:cNvPr id="55317" name="WordArt 21"/>
          <p:cNvSpPr>
            <a:spLocks noChangeArrowheads="1" noChangeShapeType="1" noTextEdit="1"/>
          </p:cNvSpPr>
          <p:nvPr/>
        </p:nvSpPr>
        <p:spPr bwMode="auto">
          <a:xfrm>
            <a:off x="539750" y="433388"/>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Text Box 5"/>
          <p:cNvSpPr txBox="1">
            <a:spLocks noChangeArrowheads="1"/>
          </p:cNvSpPr>
          <p:nvPr/>
        </p:nvSpPr>
        <p:spPr bwMode="auto">
          <a:xfrm>
            <a:off x="1403350" y="1484313"/>
            <a:ext cx="7075488"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56326" name="Text Box 6"/>
          <p:cNvSpPr txBox="1">
            <a:spLocks noChangeArrowheads="1"/>
          </p:cNvSpPr>
          <p:nvPr/>
        </p:nvSpPr>
        <p:spPr bwMode="auto">
          <a:xfrm>
            <a:off x="969963" y="2606675"/>
            <a:ext cx="7489825" cy="822325"/>
          </a:xfrm>
          <a:prstGeom prst="rect">
            <a:avLst/>
          </a:prstGeom>
          <a:noFill/>
          <a:ln w="9525">
            <a:noFill/>
            <a:miter lim="800000"/>
            <a:headEnd/>
            <a:tailEnd/>
          </a:ln>
          <a:effectLst/>
        </p:spPr>
        <p:txBody>
          <a:bodyPr>
            <a:prstTxWarp prst="textNoShape">
              <a:avLst/>
            </a:prstTxWarp>
            <a:spAutoFit/>
          </a:bodyPr>
          <a:lstStyle/>
          <a:p>
            <a:r>
              <a:rPr lang="es-MX"/>
              <a:t>Los sermones son más comúnmente clasificados como:</a:t>
            </a:r>
          </a:p>
        </p:txBody>
      </p:sp>
      <p:sp>
        <p:nvSpPr>
          <p:cNvPr id="56329" name="WordArt 9"/>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56331" name="File"/>
          <p:cNvSpPr>
            <a:spLocks noEditPoints="1" noChangeArrowheads="1"/>
          </p:cNvSpPr>
          <p:nvPr/>
        </p:nvSpPr>
        <p:spPr bwMode="auto">
          <a:xfrm>
            <a:off x="1619250" y="3429000"/>
            <a:ext cx="2449513" cy="122555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blurRad="63500" dist="107763" dir="2700000" algn="ctr" rotWithShape="0">
              <a:srgbClr val="000000">
                <a:alpha val="74998"/>
              </a:srgbClr>
            </a:outerShdw>
          </a:effectLst>
        </p:spPr>
        <p:txBody>
          <a:bodyPr>
            <a:prstTxWarp prst="textNoShape">
              <a:avLst/>
            </a:prstTxWarp>
          </a:bodyPr>
          <a:lstStyle/>
          <a:p>
            <a:r>
              <a:rPr lang="es-MX" sz="2800"/>
              <a:t>Tópicos</a:t>
            </a:r>
          </a:p>
        </p:txBody>
      </p:sp>
      <p:sp>
        <p:nvSpPr>
          <p:cNvPr id="56334" name="File"/>
          <p:cNvSpPr>
            <a:spLocks noEditPoints="1" noChangeArrowheads="1"/>
          </p:cNvSpPr>
          <p:nvPr/>
        </p:nvSpPr>
        <p:spPr bwMode="auto">
          <a:xfrm>
            <a:off x="5435600" y="3500438"/>
            <a:ext cx="2449513" cy="122555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blurRad="63500" dist="107763" dir="2700000" algn="ctr" rotWithShape="0">
              <a:srgbClr val="000000">
                <a:alpha val="74998"/>
              </a:srgbClr>
            </a:outerShdw>
          </a:effectLst>
        </p:spPr>
        <p:txBody>
          <a:bodyPr>
            <a:prstTxWarp prst="textNoShape">
              <a:avLst/>
            </a:prstTxWarp>
          </a:bodyPr>
          <a:lstStyle/>
          <a:p>
            <a:r>
              <a:rPr lang="es-MX" sz="2800"/>
              <a:t>Textuales </a:t>
            </a:r>
          </a:p>
        </p:txBody>
      </p:sp>
      <p:sp>
        <p:nvSpPr>
          <p:cNvPr id="56335" name="File"/>
          <p:cNvSpPr>
            <a:spLocks noEditPoints="1" noChangeArrowheads="1"/>
          </p:cNvSpPr>
          <p:nvPr/>
        </p:nvSpPr>
        <p:spPr bwMode="auto">
          <a:xfrm>
            <a:off x="3490913" y="5157788"/>
            <a:ext cx="2449512" cy="122555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blurRad="63500" dist="107763" dir="2700000" algn="ctr" rotWithShape="0">
              <a:srgbClr val="000000">
                <a:alpha val="74998"/>
              </a:srgbClr>
            </a:outerShdw>
          </a:effectLst>
        </p:spPr>
        <p:txBody>
          <a:bodyPr>
            <a:prstTxWarp prst="textNoShape">
              <a:avLst/>
            </a:prstTxWarp>
          </a:bodyPr>
          <a:lstStyle/>
          <a:p>
            <a:r>
              <a:rPr lang="es-MX" sz="2800"/>
              <a:t>Expositivos </a:t>
            </a:r>
          </a:p>
        </p:txBody>
      </p:sp>
      <p:sp>
        <p:nvSpPr>
          <p:cNvPr id="56336" name="WordArt 16"/>
          <p:cNvSpPr>
            <a:spLocks noChangeArrowheads="1" noChangeShapeType="1" noTextEdit="1"/>
          </p:cNvSpPr>
          <p:nvPr/>
        </p:nvSpPr>
        <p:spPr bwMode="auto">
          <a:xfrm>
            <a:off x="611188" y="476250"/>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5" name="Text Box 5"/>
          <p:cNvSpPr txBox="1">
            <a:spLocks noChangeArrowheads="1"/>
          </p:cNvSpPr>
          <p:nvPr/>
        </p:nvSpPr>
        <p:spPr bwMode="auto">
          <a:xfrm>
            <a:off x="900113" y="2492375"/>
            <a:ext cx="4321175" cy="3416320"/>
          </a:xfrm>
          <a:prstGeom prst="rect">
            <a:avLst/>
          </a:prstGeom>
          <a:noFill/>
          <a:ln w="9525">
            <a:noFill/>
            <a:miter lim="800000"/>
            <a:headEnd/>
            <a:tailEnd/>
          </a:ln>
          <a:effectLst/>
        </p:spPr>
        <p:txBody>
          <a:bodyPr>
            <a:prstTxWarp prst="textNoShape">
              <a:avLst/>
            </a:prstTxWarp>
            <a:spAutoFit/>
          </a:bodyPr>
          <a:lstStyle/>
          <a:p>
            <a:pPr algn="just"/>
            <a:r>
              <a:rPr lang="es-MX" dirty="0"/>
              <a:t>	El sermón tópico toma del texto únicamente un tópico o tema. Las divisiones son inventadas por el predicador de acuerdo a las posibilidades retóricas del tema y el conocimiento del tema que el predicador tenga según es tratado en toda la Biblia.   </a:t>
            </a:r>
          </a:p>
        </p:txBody>
      </p:sp>
      <p:sp>
        <p:nvSpPr>
          <p:cNvPr id="133129" name="Text Box 9"/>
          <p:cNvSpPr txBox="1">
            <a:spLocks noChangeArrowheads="1"/>
          </p:cNvSpPr>
          <p:nvPr/>
        </p:nvSpPr>
        <p:spPr bwMode="auto">
          <a:xfrm>
            <a:off x="1403350" y="1470025"/>
            <a:ext cx="7075488" cy="519113"/>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33130" name="WordArt 10"/>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33132" name="Text Box 12"/>
          <p:cNvSpPr txBox="1">
            <a:spLocks noChangeArrowheads="1"/>
          </p:cNvSpPr>
          <p:nvPr/>
        </p:nvSpPr>
        <p:spPr bwMode="auto">
          <a:xfrm>
            <a:off x="2555875" y="1916113"/>
            <a:ext cx="36703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TEMÁTICO</a:t>
            </a:r>
          </a:p>
        </p:txBody>
      </p:sp>
      <p:pic>
        <p:nvPicPr>
          <p:cNvPr id="133133" name="Picture 13" descr="BIBLIA07"/>
          <p:cNvPicPr>
            <a:picLocks noChangeAspect="1" noChangeArrowheads="1"/>
          </p:cNvPicPr>
          <p:nvPr/>
        </p:nvPicPr>
        <p:blipFill>
          <a:blip r:embed="rId2"/>
          <a:srcRect/>
          <a:stretch>
            <a:fillRect/>
          </a:stretch>
        </p:blipFill>
        <p:spPr bwMode="auto">
          <a:xfrm>
            <a:off x="5580063" y="3213100"/>
            <a:ext cx="2808287" cy="1900238"/>
          </a:xfrm>
          <a:prstGeom prst="rect">
            <a:avLst/>
          </a:prstGeom>
          <a:noFill/>
        </p:spPr>
      </p:pic>
      <p:sp>
        <p:nvSpPr>
          <p:cNvPr id="133134" name="WordArt 14"/>
          <p:cNvSpPr>
            <a:spLocks noChangeArrowheads="1" noChangeShapeType="1" noTextEdit="1"/>
          </p:cNvSpPr>
          <p:nvPr/>
        </p:nvSpPr>
        <p:spPr bwMode="auto">
          <a:xfrm>
            <a:off x="539750" y="288925"/>
            <a:ext cx="1368425" cy="1195388"/>
          </a:xfrm>
          <a:prstGeom prst="rect">
            <a:avLst/>
          </a:prstGeom>
        </p:spPr>
        <p:txBody>
          <a:bodyPr wrap="none" fromWordArt="1">
            <a:prstTxWarp prst="textCirclePour">
              <a:avLst>
                <a:gd name="adj1" fmla="val 10852414"/>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2"/>
          <p:cNvSpPr txBox="1">
            <a:spLocks noChangeArrowheads="1"/>
          </p:cNvSpPr>
          <p:nvPr/>
        </p:nvSpPr>
        <p:spPr bwMode="auto">
          <a:xfrm>
            <a:off x="900113" y="2565400"/>
            <a:ext cx="1511300" cy="457200"/>
          </a:xfrm>
          <a:prstGeom prst="rect">
            <a:avLst/>
          </a:prstGeom>
          <a:noFill/>
          <a:ln w="9525">
            <a:noFill/>
            <a:miter lim="800000"/>
            <a:headEnd/>
            <a:tailEnd/>
          </a:ln>
          <a:effectLst/>
        </p:spPr>
        <p:txBody>
          <a:bodyPr>
            <a:prstTxWarp prst="textNoShape">
              <a:avLst/>
            </a:prstTxWarp>
            <a:spAutoFit/>
          </a:bodyPr>
          <a:lstStyle/>
          <a:p>
            <a:r>
              <a:rPr lang="es-MX"/>
              <a:t>Ejemplo:  </a:t>
            </a:r>
          </a:p>
        </p:txBody>
      </p:sp>
      <p:sp>
        <p:nvSpPr>
          <p:cNvPr id="138243" name="Text Box 3"/>
          <p:cNvSpPr txBox="1">
            <a:spLocks noChangeArrowheads="1"/>
          </p:cNvSpPr>
          <p:nvPr/>
        </p:nvSpPr>
        <p:spPr bwMode="auto">
          <a:xfrm>
            <a:off x="2555875" y="2587625"/>
            <a:ext cx="4873625" cy="1993900"/>
          </a:xfrm>
          <a:prstGeom prst="rect">
            <a:avLst/>
          </a:prstGeom>
          <a:noFill/>
          <a:ln w="76200" cmpd="tri">
            <a:solidFill>
              <a:schemeClr val="tx1"/>
            </a:solidFill>
            <a:miter lim="800000"/>
            <a:headEnd/>
            <a:tailEnd/>
          </a:ln>
          <a:effectLst/>
        </p:spPr>
        <p:txBody>
          <a:bodyPr wrap="none">
            <a:prstTxWarp prst="textNoShape">
              <a:avLst/>
            </a:prstTxWarp>
            <a:spAutoFit/>
          </a:bodyPr>
          <a:lstStyle/>
          <a:p>
            <a:pPr marL="457200" indent="-457200"/>
            <a:r>
              <a:rPr lang="es-MX"/>
              <a:t>		     REDENCIÓN </a:t>
            </a:r>
          </a:p>
          <a:p>
            <a:pPr marL="457200" indent="-457200">
              <a:buFontTx/>
              <a:buAutoNum type="romanUcPeriod"/>
            </a:pPr>
            <a:r>
              <a:rPr lang="es-MX"/>
              <a:t>El significado de la redención</a:t>
            </a:r>
          </a:p>
          <a:p>
            <a:pPr marL="457200" indent="-457200">
              <a:buFontTx/>
              <a:buAutoNum type="romanUcPeriod"/>
            </a:pPr>
            <a:r>
              <a:rPr lang="es-MX"/>
              <a:t>La necesidad de la redención</a:t>
            </a:r>
          </a:p>
          <a:p>
            <a:pPr marL="457200" indent="-457200">
              <a:buFontTx/>
              <a:buAutoNum type="romanUcPeriod"/>
            </a:pPr>
            <a:r>
              <a:rPr lang="es-MX"/>
              <a:t>El método de la redención </a:t>
            </a:r>
          </a:p>
          <a:p>
            <a:pPr marL="457200" indent="-457200">
              <a:buFontTx/>
              <a:buAutoNum type="romanUcPeriod"/>
            </a:pPr>
            <a:r>
              <a:rPr lang="es-MX"/>
              <a:t>Los resultados de la redención</a:t>
            </a:r>
          </a:p>
        </p:txBody>
      </p:sp>
      <p:sp>
        <p:nvSpPr>
          <p:cNvPr id="138244" name="WordArt 4"/>
          <p:cNvSpPr>
            <a:spLocks noChangeArrowheads="1" noChangeShapeType="1" noTextEdit="1"/>
          </p:cNvSpPr>
          <p:nvPr/>
        </p:nvSpPr>
        <p:spPr bwMode="auto">
          <a:xfrm>
            <a:off x="7164388" y="6237288"/>
            <a:ext cx="755650"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FFFFFF"/>
                </a:solidFill>
                <a:latin typeface="Arial Black"/>
                <a:ea typeface="Arial Black"/>
                <a:cs typeface="Arial Black"/>
              </a:rPr>
              <a:t>pág. 28</a:t>
            </a:r>
            <a:endParaRPr lang="es-MX" sz="3600" kern="10">
              <a:ln w="9525">
                <a:solidFill>
                  <a:srgbClr val="000000"/>
                </a:solidFill>
                <a:round/>
                <a:headEnd/>
                <a:tailEnd/>
              </a:ln>
              <a:solidFill>
                <a:srgbClr val="FFFFFF"/>
              </a:solidFill>
              <a:latin typeface="Arial Black"/>
              <a:ea typeface="Arial Black"/>
              <a:cs typeface="Arial Black"/>
            </a:endParaRPr>
          </a:p>
        </p:txBody>
      </p:sp>
      <p:sp>
        <p:nvSpPr>
          <p:cNvPr id="138245" name="Text Box 5"/>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38246" name="WordArt 6"/>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38247" name="Text Box 7"/>
          <p:cNvSpPr txBox="1">
            <a:spLocks noChangeArrowheads="1"/>
          </p:cNvSpPr>
          <p:nvPr/>
        </p:nvSpPr>
        <p:spPr bwMode="auto">
          <a:xfrm>
            <a:off x="971550" y="4797425"/>
            <a:ext cx="7632700" cy="1374775"/>
          </a:xfrm>
          <a:prstGeom prst="rect">
            <a:avLst/>
          </a:prstGeom>
          <a:noFill/>
          <a:ln w="9525">
            <a:noFill/>
            <a:miter lim="800000"/>
            <a:headEnd/>
            <a:tailEnd/>
          </a:ln>
          <a:effectLst/>
        </p:spPr>
        <p:txBody>
          <a:bodyPr>
            <a:prstTxWarp prst="textNoShape">
              <a:avLst/>
            </a:prstTxWarp>
            <a:spAutoFit/>
          </a:bodyPr>
          <a:lstStyle/>
          <a:p>
            <a:r>
              <a:rPr lang="es-MX" sz="2100">
                <a:latin typeface="Tahoma" charset="0"/>
              </a:rPr>
              <a:t>Da rienda suelta al genio inventivo del predicador y abre una amplia puerta a la elocuencia retórica. Sin embargo, el sermón tópico siempre está teñido, más que los otros tipos de sermón, por los puntos de vista y prejuicios personales del predicador. </a:t>
            </a:r>
          </a:p>
        </p:txBody>
      </p:sp>
      <p:sp>
        <p:nvSpPr>
          <p:cNvPr id="138248" name="Text Box 8"/>
          <p:cNvSpPr txBox="1">
            <a:spLocks noChangeArrowheads="1"/>
          </p:cNvSpPr>
          <p:nvPr/>
        </p:nvSpPr>
        <p:spPr bwMode="auto">
          <a:xfrm>
            <a:off x="2555875" y="1916113"/>
            <a:ext cx="36703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TEMÁTICO</a:t>
            </a:r>
          </a:p>
        </p:txBody>
      </p:sp>
      <p:sp>
        <p:nvSpPr>
          <p:cNvPr id="138249"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Jesús 14"/>
          <p:cNvPicPr>
            <a:picLocks noChangeAspect="1" noChangeArrowheads="1"/>
          </p:cNvPicPr>
          <p:nvPr/>
        </p:nvPicPr>
        <p:blipFill>
          <a:blip r:embed="rId2"/>
          <a:srcRect/>
          <a:stretch>
            <a:fillRect/>
          </a:stretch>
        </p:blipFill>
        <p:spPr bwMode="auto">
          <a:xfrm>
            <a:off x="4572000" y="1963738"/>
            <a:ext cx="5697538" cy="4273550"/>
          </a:xfrm>
          <a:prstGeom prst="rect">
            <a:avLst/>
          </a:prstGeom>
          <a:noFill/>
        </p:spPr>
      </p:pic>
      <p:sp>
        <p:nvSpPr>
          <p:cNvPr id="7173" name="Text Box 5"/>
          <p:cNvSpPr txBox="1">
            <a:spLocks noChangeArrowheads="1"/>
          </p:cNvSpPr>
          <p:nvPr/>
        </p:nvSpPr>
        <p:spPr bwMode="auto">
          <a:xfrm>
            <a:off x="323850" y="2565400"/>
            <a:ext cx="4248150" cy="3195638"/>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s-MX" b="1">
                <a:latin typeface="Tahoma" charset="0"/>
              </a:rPr>
              <a:t>“Él hablaba lenta e imponentemente, enfatizando aquellas palabras a las que Él quería que sus oyentes prestaran especial atención”.</a:t>
            </a:r>
          </a:p>
          <a:p>
            <a:pPr algn="ctr">
              <a:spcBef>
                <a:spcPct val="50000"/>
              </a:spcBef>
            </a:pPr>
            <a:r>
              <a:rPr lang="es-MX" b="1">
                <a:latin typeface="Tahoma" charset="0"/>
              </a:rPr>
              <a:t> (CM 239, 240)</a:t>
            </a:r>
          </a:p>
        </p:txBody>
      </p:sp>
      <p:sp>
        <p:nvSpPr>
          <p:cNvPr id="7176" name="Text Box 8"/>
          <p:cNvSpPr txBox="1">
            <a:spLocks noChangeArrowheads="1"/>
          </p:cNvSpPr>
          <p:nvPr/>
        </p:nvSpPr>
        <p:spPr bwMode="auto">
          <a:xfrm>
            <a:off x="1619250" y="765175"/>
            <a:ext cx="7058025"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LA IMPORTANCIA DE HABLAR EN PÚBLICO</a:t>
            </a:r>
          </a:p>
        </p:txBody>
      </p:sp>
      <p:sp>
        <p:nvSpPr>
          <p:cNvPr id="7177" name="WordArt 9"/>
          <p:cNvSpPr>
            <a:spLocks noChangeArrowheads="1" noChangeShapeType="1" noTextEdit="1"/>
          </p:cNvSpPr>
          <p:nvPr/>
        </p:nvSpPr>
        <p:spPr bwMode="auto">
          <a:xfrm>
            <a:off x="755650" y="1484313"/>
            <a:ext cx="7129463" cy="215900"/>
          </a:xfrm>
          <a:prstGeom prst="rect">
            <a:avLst/>
          </a:prstGeom>
        </p:spPr>
        <p:txBody>
          <a:bodyPr wrap="none" fromWordArt="1">
            <a:prstTxWarp prst="textPlain">
              <a:avLst>
                <a:gd name="adj" fmla="val 50000"/>
              </a:avLst>
            </a:prstTxWarp>
          </a:bodyPr>
          <a:lstStyle/>
          <a:p>
            <a:pPr algn="ctr"/>
            <a:r>
              <a:rPr lang="es-ES_tradnl" sz="3600" kern="10">
                <a:ln w="12700">
                  <a:solidFill>
                    <a:schemeClr val="tx1"/>
                  </a:solidFill>
                  <a:round/>
                  <a:headEnd/>
                  <a:tailEnd/>
                </a:ln>
                <a:solidFill>
                  <a:srgbClr val="000066"/>
                </a:solidFill>
                <a:latin typeface="Arial Black"/>
                <a:ea typeface="Arial Black"/>
                <a:cs typeface="Arial Black"/>
              </a:rPr>
              <a:t>1. JESÚS COMO ORADOR PÚBLICO</a:t>
            </a:r>
            <a:endParaRPr lang="es-MX" sz="3600" kern="10">
              <a:ln w="12700">
                <a:solidFill>
                  <a:schemeClr val="tx1"/>
                </a:solidFill>
                <a:round/>
                <a:headEnd/>
                <a:tailEnd/>
              </a:ln>
              <a:solidFill>
                <a:srgbClr val="000066"/>
              </a:solidFill>
              <a:latin typeface="Arial Black"/>
              <a:ea typeface="Arial Black"/>
              <a:cs typeface="Arial Black"/>
            </a:endParaRPr>
          </a:p>
        </p:txBody>
      </p:sp>
      <p:pic>
        <p:nvPicPr>
          <p:cNvPr id="7178" name="Picture 10" descr="MCj02346230000[1]"/>
          <p:cNvPicPr>
            <a:picLocks noChangeAspect="1" noChangeArrowheads="1"/>
          </p:cNvPicPr>
          <p:nvPr/>
        </p:nvPicPr>
        <p:blipFill>
          <a:blip r:embed="rId3"/>
          <a:srcRect/>
          <a:stretch>
            <a:fillRect/>
          </a:stretch>
        </p:blipFill>
        <p:spPr bwMode="auto">
          <a:xfrm>
            <a:off x="9477375" y="44450"/>
            <a:ext cx="1790700" cy="1733550"/>
          </a:xfrm>
          <a:prstGeom prst="rect">
            <a:avLst/>
          </a:prstGeom>
          <a:noFill/>
        </p:spPr>
      </p:pic>
      <p:sp>
        <p:nvSpPr>
          <p:cNvPr id="7180" name="WordArt 12"/>
          <p:cNvSpPr>
            <a:spLocks noChangeArrowheads="1" noChangeShapeType="1" noTextEdit="1"/>
          </p:cNvSpPr>
          <p:nvPr/>
        </p:nvSpPr>
        <p:spPr bwMode="auto">
          <a:xfrm>
            <a:off x="684213" y="333375"/>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1" name="Text Box 7"/>
          <p:cNvSpPr txBox="1">
            <a:spLocks noChangeArrowheads="1"/>
          </p:cNvSpPr>
          <p:nvPr/>
        </p:nvSpPr>
        <p:spPr bwMode="auto">
          <a:xfrm>
            <a:off x="863600" y="2492375"/>
            <a:ext cx="5795963" cy="4031873"/>
          </a:xfrm>
          <a:prstGeom prst="rect">
            <a:avLst/>
          </a:prstGeom>
          <a:noFill/>
          <a:ln w="9525">
            <a:noFill/>
            <a:miter lim="800000"/>
            <a:headEnd/>
            <a:tailEnd/>
          </a:ln>
          <a:effectLst/>
        </p:spPr>
        <p:txBody>
          <a:bodyPr>
            <a:prstTxWarp prst="textNoShape">
              <a:avLst/>
            </a:prstTxWarp>
            <a:spAutoFit/>
          </a:bodyPr>
          <a:lstStyle/>
          <a:p>
            <a:pPr algn="just"/>
            <a:r>
              <a:rPr lang="es-MX" sz="2200" b="1" dirty="0"/>
              <a:t>Los sermones tópicos son recomendados en las siguientes condiciones:</a:t>
            </a:r>
          </a:p>
          <a:p>
            <a:pPr algn="just"/>
            <a:endParaRPr lang="es-MX" sz="1200" b="1" dirty="0"/>
          </a:p>
          <a:p>
            <a:pPr algn="just"/>
            <a:r>
              <a:rPr lang="es-MX" sz="2200" b="1" dirty="0">
                <a:solidFill>
                  <a:srgbClr val="000000"/>
                </a:solidFill>
              </a:rPr>
              <a:t>a) Cuando el tema no es adecuadamente tratado por ningún   único pasaje de la Biblia.</a:t>
            </a:r>
          </a:p>
          <a:p>
            <a:pPr algn="just"/>
            <a:endParaRPr/>
          </a:p>
          <a:p>
            <a:pPr algn="just"/>
            <a:r>
              <a:rPr lang="es-MX" sz="2200" b="1" dirty="0">
                <a:solidFill>
                  <a:srgbClr val="000000"/>
                </a:solidFill>
              </a:rPr>
              <a:t>b) Cuando uno desea tratar un tema de manera muy general, tal como presentar una doctrina a un auditorio al cual es completamente desconocido. </a:t>
            </a:r>
          </a:p>
        </p:txBody>
      </p:sp>
      <p:sp>
        <p:nvSpPr>
          <p:cNvPr id="57354" name="Text Box 10"/>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57355"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57360" name="Picture 16" descr="MCj01941240000[1]"/>
          <p:cNvPicPr>
            <a:picLocks noChangeAspect="1" noChangeArrowheads="1"/>
          </p:cNvPicPr>
          <p:nvPr/>
        </p:nvPicPr>
        <p:blipFill>
          <a:blip r:embed="rId2"/>
          <a:srcRect/>
          <a:stretch>
            <a:fillRect/>
          </a:stretch>
        </p:blipFill>
        <p:spPr bwMode="auto">
          <a:xfrm>
            <a:off x="6521450" y="2928934"/>
            <a:ext cx="2622550" cy="2370138"/>
          </a:xfrm>
          <a:prstGeom prst="rect">
            <a:avLst/>
          </a:prstGeom>
          <a:noFill/>
        </p:spPr>
      </p:pic>
      <p:sp>
        <p:nvSpPr>
          <p:cNvPr id="57361" name="Text Box 17"/>
          <p:cNvSpPr txBox="1">
            <a:spLocks noChangeArrowheads="1"/>
          </p:cNvSpPr>
          <p:nvPr/>
        </p:nvSpPr>
        <p:spPr bwMode="auto">
          <a:xfrm>
            <a:off x="2555875" y="1916113"/>
            <a:ext cx="36703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TEMÁTICO</a:t>
            </a:r>
          </a:p>
        </p:txBody>
      </p:sp>
      <p:sp>
        <p:nvSpPr>
          <p:cNvPr id="57362" name="WordArt 1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BIBLIA06"/>
          <p:cNvPicPr>
            <a:picLocks noChangeAspect="1" noChangeArrowheads="1"/>
          </p:cNvPicPr>
          <p:nvPr/>
        </p:nvPicPr>
        <p:blipFill>
          <a:blip r:embed="rId2"/>
          <a:srcRect/>
          <a:stretch>
            <a:fillRect/>
          </a:stretch>
        </p:blipFill>
        <p:spPr bwMode="auto">
          <a:xfrm>
            <a:off x="5580063" y="3276600"/>
            <a:ext cx="3024187" cy="2312988"/>
          </a:xfrm>
          <a:prstGeom prst="rect">
            <a:avLst/>
          </a:prstGeom>
          <a:noFill/>
        </p:spPr>
      </p:pic>
      <p:sp>
        <p:nvSpPr>
          <p:cNvPr id="58374" name="Text Box 6"/>
          <p:cNvSpPr txBox="1">
            <a:spLocks noChangeArrowheads="1"/>
          </p:cNvSpPr>
          <p:nvPr/>
        </p:nvSpPr>
        <p:spPr bwMode="auto">
          <a:xfrm>
            <a:off x="2671763" y="1916113"/>
            <a:ext cx="348456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TEXTUAL</a:t>
            </a:r>
          </a:p>
        </p:txBody>
      </p:sp>
      <p:sp>
        <p:nvSpPr>
          <p:cNvPr id="58375" name="Text Box 7"/>
          <p:cNvSpPr txBox="1">
            <a:spLocks noChangeArrowheads="1"/>
          </p:cNvSpPr>
          <p:nvPr/>
        </p:nvSpPr>
        <p:spPr bwMode="auto">
          <a:xfrm>
            <a:off x="1116013" y="2781300"/>
            <a:ext cx="4170367" cy="3416320"/>
          </a:xfrm>
          <a:prstGeom prst="rect">
            <a:avLst/>
          </a:prstGeom>
          <a:noFill/>
          <a:ln w="9525">
            <a:noFill/>
            <a:miter lim="800000"/>
            <a:headEnd/>
            <a:tailEnd/>
          </a:ln>
          <a:effectLst/>
        </p:spPr>
        <p:txBody>
          <a:bodyPr wrap="square">
            <a:prstTxWarp prst="textNoShape">
              <a:avLst/>
            </a:prstTxWarp>
            <a:spAutoFit/>
          </a:bodyPr>
          <a:lstStyle/>
          <a:p>
            <a:pPr algn="just"/>
            <a:r>
              <a:rPr lang="es-MX" dirty="0"/>
              <a:t>El sermón textual toma del texto un sujeto y las divisiones principales.  Los principales puntos del sermón son únicamente aquellos declarados o claramente inferidos por el pasaje de la Escritura sobre el que está basado. </a:t>
            </a:r>
          </a:p>
        </p:txBody>
      </p:sp>
      <p:sp>
        <p:nvSpPr>
          <p:cNvPr id="58380" name="Text Box 12"/>
          <p:cNvSpPr txBox="1">
            <a:spLocks noChangeArrowheads="1"/>
          </p:cNvSpPr>
          <p:nvPr/>
        </p:nvSpPr>
        <p:spPr bwMode="auto">
          <a:xfrm>
            <a:off x="1033463" y="1341438"/>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58381" name="WordArt 13"/>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58382"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70" name="Text Box 6"/>
          <p:cNvSpPr txBox="1">
            <a:spLocks noChangeArrowheads="1"/>
          </p:cNvSpPr>
          <p:nvPr/>
        </p:nvSpPr>
        <p:spPr bwMode="auto">
          <a:xfrm>
            <a:off x="1368425" y="2708275"/>
            <a:ext cx="6443663" cy="3743325"/>
          </a:xfrm>
          <a:prstGeom prst="rect">
            <a:avLst/>
          </a:prstGeom>
          <a:solidFill>
            <a:schemeClr val="bg1">
              <a:alpha val="50000"/>
            </a:schemeClr>
          </a:solidFill>
          <a:ln w="57150" cmpd="thickThin">
            <a:solidFill>
              <a:schemeClr val="tx1"/>
            </a:solidFill>
            <a:miter lim="800000"/>
            <a:headEnd/>
            <a:tailEnd/>
          </a:ln>
          <a:effectLst/>
        </p:spPr>
        <p:txBody>
          <a:bodyPr>
            <a:prstTxWarp prst="textNoShape">
              <a:avLst/>
            </a:prstTxWarp>
            <a:spAutoFit/>
          </a:bodyPr>
          <a:lstStyle/>
          <a:p>
            <a:pPr algn="just"/>
            <a:r>
              <a:rPr lang="es-MX" sz="2200" dirty="0"/>
              <a:t>	  EL MINISTRO: UN EJEMPLO</a:t>
            </a:r>
          </a:p>
          <a:p>
            <a:pPr algn="just"/>
            <a:r>
              <a:rPr lang="es-MX" sz="2200" dirty="0"/>
              <a:t>	           	1 Timoteo 4:12</a:t>
            </a:r>
          </a:p>
          <a:p>
            <a:pPr algn="just"/>
            <a:r>
              <a:rPr lang="es-MX" sz="2200" dirty="0"/>
              <a:t>“Hazte ejemplo de los fieles en palabra, en conducta, en amor, en espíritu, en fe, en pureza” (Versión revisada)</a:t>
            </a:r>
          </a:p>
          <a:p>
            <a:pPr algn="just"/>
            <a:endParaRPr lang="es-MX" sz="1600" dirty="0"/>
          </a:p>
          <a:p>
            <a:pPr algn="just">
              <a:buFontTx/>
              <a:buAutoNum type="romanUcPeriod"/>
            </a:pPr>
            <a:r>
              <a:rPr lang="es-MX" sz="2200" dirty="0"/>
              <a:t>Un ejemplo en palabra</a:t>
            </a:r>
          </a:p>
          <a:p>
            <a:pPr algn="just">
              <a:buFontTx/>
              <a:buAutoNum type="romanUcPeriod"/>
            </a:pPr>
            <a:r>
              <a:rPr lang="es-MX" sz="2200" dirty="0"/>
              <a:t>Un ejemplo en conducta</a:t>
            </a:r>
          </a:p>
          <a:p>
            <a:pPr algn="just">
              <a:buFontTx/>
              <a:buAutoNum type="romanUcPeriod"/>
            </a:pPr>
            <a:r>
              <a:rPr lang="es-MX" sz="2200" dirty="0"/>
              <a:t>Un ejemplo en amor</a:t>
            </a:r>
          </a:p>
          <a:p>
            <a:pPr algn="just">
              <a:buFontTx/>
              <a:buAutoNum type="romanUcPeriod"/>
            </a:pPr>
            <a:r>
              <a:rPr lang="es-MX" sz="2200" dirty="0"/>
              <a:t>Un ejemplo en fe</a:t>
            </a:r>
          </a:p>
          <a:p>
            <a:pPr algn="just">
              <a:buFontTx/>
              <a:buAutoNum type="romanUcPeriod"/>
            </a:pPr>
            <a:r>
              <a:rPr lang="es-MX" sz="2200" dirty="0"/>
              <a:t>Un ejemplo en pureza</a:t>
            </a:r>
          </a:p>
        </p:txBody>
      </p:sp>
      <p:sp>
        <p:nvSpPr>
          <p:cNvPr id="139272" name="WordArt 8"/>
          <p:cNvSpPr>
            <a:spLocks noChangeArrowheads="1" noChangeShapeType="1" noTextEdit="1"/>
          </p:cNvSpPr>
          <p:nvPr/>
        </p:nvSpPr>
        <p:spPr bwMode="auto">
          <a:xfrm>
            <a:off x="6588125" y="6165850"/>
            <a:ext cx="755650"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FFFFFF"/>
                </a:solidFill>
                <a:latin typeface="Arial Black"/>
                <a:ea typeface="Arial Black"/>
                <a:cs typeface="Arial Black"/>
              </a:rPr>
              <a:t>pág. 29</a:t>
            </a:r>
            <a:endParaRPr lang="es-MX" sz="3600" kern="10">
              <a:ln w="9525">
                <a:solidFill>
                  <a:srgbClr val="000000"/>
                </a:solidFill>
                <a:round/>
                <a:headEnd/>
                <a:tailEnd/>
              </a:ln>
              <a:solidFill>
                <a:srgbClr val="FFFFFF"/>
              </a:solidFill>
              <a:latin typeface="Arial Black"/>
              <a:ea typeface="Arial Black"/>
              <a:cs typeface="Arial Black"/>
            </a:endParaRPr>
          </a:p>
        </p:txBody>
      </p:sp>
      <p:sp>
        <p:nvSpPr>
          <p:cNvPr id="139273" name="Text Box 9"/>
          <p:cNvSpPr txBox="1">
            <a:spLocks noChangeArrowheads="1"/>
          </p:cNvSpPr>
          <p:nvPr/>
        </p:nvSpPr>
        <p:spPr bwMode="auto">
          <a:xfrm>
            <a:off x="2671763" y="1916113"/>
            <a:ext cx="348456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TEXTUAL</a:t>
            </a:r>
          </a:p>
        </p:txBody>
      </p:sp>
      <p:sp>
        <p:nvSpPr>
          <p:cNvPr id="139274" name="Text Box 10"/>
          <p:cNvSpPr txBox="1">
            <a:spLocks noChangeArrowheads="1"/>
          </p:cNvSpPr>
          <p:nvPr/>
        </p:nvSpPr>
        <p:spPr bwMode="auto">
          <a:xfrm>
            <a:off x="1033463" y="1341438"/>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39275"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39276" name="Text Box 12"/>
          <p:cNvSpPr txBox="1">
            <a:spLocks noChangeArrowheads="1"/>
          </p:cNvSpPr>
          <p:nvPr/>
        </p:nvSpPr>
        <p:spPr bwMode="auto">
          <a:xfrm>
            <a:off x="1042988" y="2276475"/>
            <a:ext cx="252095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s-MX"/>
              <a:t>Ejemplo : </a:t>
            </a:r>
          </a:p>
        </p:txBody>
      </p:sp>
      <p:pic>
        <p:nvPicPr>
          <p:cNvPr id="139279" name="Picture 15" descr="MCj00836270000[1]"/>
          <p:cNvPicPr>
            <a:picLocks noChangeAspect="1" noChangeArrowheads="1"/>
          </p:cNvPicPr>
          <p:nvPr/>
        </p:nvPicPr>
        <p:blipFill>
          <a:blip r:embed="rId2"/>
          <a:srcRect/>
          <a:stretch>
            <a:fillRect/>
          </a:stretch>
        </p:blipFill>
        <p:spPr bwMode="auto">
          <a:xfrm>
            <a:off x="5794375" y="4292600"/>
            <a:ext cx="2665413" cy="1768475"/>
          </a:xfrm>
          <a:prstGeom prst="rect">
            <a:avLst/>
          </a:prstGeom>
          <a:noFill/>
        </p:spPr>
      </p:pic>
      <p:sp>
        <p:nvSpPr>
          <p:cNvPr id="139280" name="WordArt 16"/>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7" name="Text Box 15"/>
          <p:cNvSpPr txBox="1">
            <a:spLocks noChangeArrowheads="1"/>
          </p:cNvSpPr>
          <p:nvPr/>
        </p:nvSpPr>
        <p:spPr bwMode="auto">
          <a:xfrm>
            <a:off x="1042988" y="3979863"/>
            <a:ext cx="4824412" cy="3016210"/>
          </a:xfrm>
          <a:prstGeom prst="rect">
            <a:avLst/>
          </a:prstGeom>
          <a:noFill/>
          <a:ln w="9525">
            <a:noFill/>
            <a:miter lim="800000"/>
            <a:headEnd/>
            <a:tailEnd/>
          </a:ln>
          <a:effectLst/>
        </p:spPr>
        <p:txBody>
          <a:bodyPr>
            <a:prstTxWarp prst="textNoShape">
              <a:avLst/>
            </a:prstTxWarp>
            <a:spAutoFit/>
          </a:bodyPr>
          <a:lstStyle/>
          <a:p>
            <a:pPr algn="just"/>
            <a:r>
              <a:rPr lang="es-MX" dirty="0"/>
              <a:t>Son recomendados: </a:t>
            </a:r>
          </a:p>
          <a:p>
            <a:pPr algn="just"/>
            <a:endParaRPr lang="es-MX" sz="1000" dirty="0"/>
          </a:p>
          <a:p>
            <a:pPr lvl="1" algn="just">
              <a:buFontTx/>
              <a:buChar char="•"/>
            </a:pPr>
            <a:r>
              <a:rPr lang="es-MX" dirty="0"/>
              <a:t>Siempre que un único pasaje de la escritura provea los principales puntos para satisfacer las necesidades de la gente. </a:t>
            </a:r>
          </a:p>
          <a:p>
            <a:pPr algn="just">
              <a:spcBef>
                <a:spcPct val="50000"/>
              </a:spcBef>
            </a:pPr>
            <a:endParaRPr lang="es-MX" dirty="0"/>
          </a:p>
        </p:txBody>
      </p:sp>
      <p:sp>
        <p:nvSpPr>
          <p:cNvPr id="59399" name="Text Box 7"/>
          <p:cNvSpPr txBox="1">
            <a:spLocks noChangeArrowheads="1"/>
          </p:cNvSpPr>
          <p:nvPr/>
        </p:nvSpPr>
        <p:spPr bwMode="auto">
          <a:xfrm>
            <a:off x="969963" y="2420938"/>
            <a:ext cx="7489825" cy="1569660"/>
          </a:xfrm>
          <a:prstGeom prst="rect">
            <a:avLst/>
          </a:prstGeom>
          <a:noFill/>
          <a:ln w="9525">
            <a:noFill/>
            <a:miter lim="800000"/>
            <a:headEnd/>
            <a:tailEnd/>
          </a:ln>
          <a:effectLst/>
        </p:spPr>
        <p:txBody>
          <a:bodyPr>
            <a:prstTxWarp prst="textNoShape">
              <a:avLst/>
            </a:prstTxWarp>
            <a:spAutoFit/>
          </a:bodyPr>
          <a:lstStyle/>
          <a:p>
            <a:pPr algn="just"/>
            <a:r>
              <a:rPr lang="es-MX" dirty="0"/>
              <a:t>Los sermones textuales tienen la ventaja de ser más bíblicos en diseño.</a:t>
            </a:r>
          </a:p>
          <a:p>
            <a:pPr algn="just"/>
            <a:r>
              <a:rPr lang="es-MX" dirty="0"/>
              <a:t>En la mayoría de los casos el sermón textual será recordado por más tiempo.</a:t>
            </a:r>
            <a:endParaRPr lang="es-MX" sz="1800" dirty="0"/>
          </a:p>
        </p:txBody>
      </p:sp>
      <p:sp>
        <p:nvSpPr>
          <p:cNvPr id="59402" name="Text Box 10"/>
          <p:cNvSpPr txBox="1">
            <a:spLocks noChangeArrowheads="1"/>
          </p:cNvSpPr>
          <p:nvPr/>
        </p:nvSpPr>
        <p:spPr bwMode="auto">
          <a:xfrm>
            <a:off x="2671763" y="1916113"/>
            <a:ext cx="348456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TEXTUAL</a:t>
            </a:r>
          </a:p>
        </p:txBody>
      </p:sp>
      <p:sp>
        <p:nvSpPr>
          <p:cNvPr id="59403" name="Text Box 11"/>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59404" name="WordArt 12"/>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59408" name="Picture 16" descr="MCj03354700000[1]"/>
          <p:cNvPicPr>
            <a:picLocks noChangeAspect="1" noChangeArrowheads="1"/>
          </p:cNvPicPr>
          <p:nvPr/>
        </p:nvPicPr>
        <p:blipFill>
          <a:blip r:embed="rId2"/>
          <a:srcRect/>
          <a:stretch>
            <a:fillRect/>
          </a:stretch>
        </p:blipFill>
        <p:spPr bwMode="auto">
          <a:xfrm>
            <a:off x="6084888" y="4005263"/>
            <a:ext cx="2087562" cy="1917700"/>
          </a:xfrm>
          <a:prstGeom prst="rect">
            <a:avLst/>
          </a:prstGeom>
          <a:noFill/>
        </p:spPr>
      </p:pic>
      <p:sp>
        <p:nvSpPr>
          <p:cNvPr id="59409" name="WordArt 17"/>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4" name="Text Box 8"/>
          <p:cNvSpPr txBox="1">
            <a:spLocks noChangeArrowheads="1"/>
          </p:cNvSpPr>
          <p:nvPr/>
        </p:nvSpPr>
        <p:spPr bwMode="auto">
          <a:xfrm>
            <a:off x="971550" y="2492375"/>
            <a:ext cx="3959225" cy="3940175"/>
          </a:xfrm>
          <a:prstGeom prst="rect">
            <a:avLst/>
          </a:prstGeom>
          <a:solidFill>
            <a:schemeClr val="bg1">
              <a:alpha val="47000"/>
            </a:schemeClr>
          </a:solidFill>
          <a:ln w="9525">
            <a:noFill/>
            <a:miter lim="800000"/>
            <a:headEnd/>
            <a:tailEnd/>
          </a:ln>
          <a:effectLst/>
        </p:spPr>
        <p:txBody>
          <a:bodyPr>
            <a:prstTxWarp prst="textNoShape">
              <a:avLst/>
            </a:prstTxWarp>
            <a:spAutoFit/>
          </a:bodyPr>
          <a:lstStyle/>
          <a:p>
            <a:pPr algn="just"/>
            <a:r>
              <a:rPr lang="es-MX" sz="2100" b="1" dirty="0">
                <a:latin typeface="Tahoma" charset="0"/>
              </a:rPr>
              <a:t>El sermón expositivo no solamente toma un tema y divisiones principales del texto, sino todas las subdivisiones también. Está usualmente basado en un pasaje más largo que el sermón tópico textual. A menudo el texto es un párrafo entero, capítulo entero o hasta un libro entero. </a:t>
            </a:r>
          </a:p>
        </p:txBody>
      </p:sp>
      <p:sp>
        <p:nvSpPr>
          <p:cNvPr id="60428" name="Text Box 12"/>
          <p:cNvSpPr txBox="1">
            <a:spLocks noChangeArrowheads="1"/>
          </p:cNvSpPr>
          <p:nvPr/>
        </p:nvSpPr>
        <p:spPr bwMode="auto">
          <a:xfrm>
            <a:off x="2671763" y="1916113"/>
            <a:ext cx="392271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EXPOSITIVO</a:t>
            </a:r>
          </a:p>
        </p:txBody>
      </p:sp>
      <p:sp>
        <p:nvSpPr>
          <p:cNvPr id="60429" name="Text Box 13"/>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0430" name="WordArt 14"/>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60431" name="Picture 15" descr="MPj03093890000[1]"/>
          <p:cNvPicPr>
            <a:picLocks noGrp="1" noChangeAspect="1" noChangeArrowheads="1"/>
          </p:cNvPicPr>
          <p:nvPr>
            <p:ph/>
          </p:nvPr>
        </p:nvPicPr>
        <p:blipFill>
          <a:blip r:embed="rId2"/>
          <a:srcRect/>
          <a:stretch>
            <a:fillRect/>
          </a:stretch>
        </p:blipFill>
        <p:spPr>
          <a:xfrm>
            <a:off x="5003800" y="2708275"/>
            <a:ext cx="3529013" cy="3313113"/>
          </a:xfrm>
          <a:noFill/>
          <a:ln/>
        </p:spPr>
      </p:pic>
      <p:sp>
        <p:nvSpPr>
          <p:cNvPr id="60433" name="WordArt 17"/>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Text Box 5"/>
          <p:cNvSpPr txBox="1">
            <a:spLocks noChangeArrowheads="1"/>
          </p:cNvSpPr>
          <p:nvPr/>
        </p:nvSpPr>
        <p:spPr bwMode="auto">
          <a:xfrm>
            <a:off x="827088" y="2476500"/>
            <a:ext cx="7993062" cy="3832225"/>
          </a:xfrm>
          <a:prstGeom prst="rect">
            <a:avLst/>
          </a:prstGeom>
          <a:noFill/>
          <a:ln w="9525">
            <a:noFill/>
            <a:miter lim="800000"/>
            <a:headEnd/>
            <a:tailEnd/>
          </a:ln>
          <a:effectLst/>
        </p:spPr>
        <p:txBody>
          <a:bodyPr>
            <a:prstTxWarp prst="textNoShape">
              <a:avLst/>
            </a:prstTxWarp>
            <a:spAutoFit/>
          </a:bodyPr>
          <a:lstStyle/>
          <a:p>
            <a:pPr marL="457200" indent="-457200" algn="just"/>
            <a:r>
              <a:rPr lang="es-MX" sz="2100" b="1" dirty="0">
                <a:latin typeface="Tahoma" charset="0"/>
              </a:rPr>
              <a:t>				  LA TENTACIÓN </a:t>
            </a:r>
          </a:p>
          <a:p>
            <a:pPr marL="457200" indent="-457200" algn="just"/>
            <a:r>
              <a:rPr lang="es-MX" sz="2100" b="1" dirty="0">
                <a:latin typeface="Tahoma" charset="0"/>
              </a:rPr>
              <a:t>				 Santiago 1:12-15</a:t>
            </a:r>
          </a:p>
          <a:p>
            <a:pPr marL="457200" indent="-457200" algn="just"/>
            <a:endParaRPr lang="es-MX" sz="1400" b="1" dirty="0">
              <a:latin typeface="Tahoma" charset="0"/>
            </a:endParaRPr>
          </a:p>
          <a:p>
            <a:pPr marL="457200" indent="-457200" algn="just">
              <a:buFontTx/>
              <a:buAutoNum type="romanUcPeriod"/>
            </a:pPr>
            <a:r>
              <a:rPr lang="es-MX" sz="2100" b="1" dirty="0">
                <a:latin typeface="Tahoma" charset="0"/>
              </a:rPr>
              <a:t>El origen de la tentación, versículos 13-14</a:t>
            </a:r>
          </a:p>
          <a:p>
            <a:pPr marL="457200" indent="-457200" algn="just"/>
            <a:r>
              <a:rPr lang="es-MX" sz="2100" b="1" dirty="0">
                <a:latin typeface="Tahoma" charset="0"/>
              </a:rPr>
              <a:t>	A. No de Dios, versículo 13</a:t>
            </a:r>
          </a:p>
          <a:p>
            <a:pPr marL="457200" indent="-457200" algn="just"/>
            <a:r>
              <a:rPr lang="es-MX" sz="2100" b="1" dirty="0">
                <a:latin typeface="Tahoma" charset="0"/>
              </a:rPr>
              <a:t>	B. De propios malos deseos, versículo 14</a:t>
            </a:r>
          </a:p>
          <a:p>
            <a:pPr marL="457200" indent="-457200" algn="just">
              <a:buFontTx/>
              <a:buAutoNum type="romanUcPeriod" startAt="2"/>
            </a:pPr>
            <a:r>
              <a:rPr lang="es-MX" sz="2100" b="1" dirty="0">
                <a:latin typeface="Tahoma" charset="0"/>
              </a:rPr>
              <a:t>Los resultados de la tentación, versículo 15</a:t>
            </a:r>
          </a:p>
          <a:p>
            <a:pPr marL="457200" indent="-457200" algn="just"/>
            <a:r>
              <a:rPr lang="es-MX" sz="2100" b="1" dirty="0">
                <a:latin typeface="Tahoma" charset="0"/>
              </a:rPr>
              <a:t>	A. Primero el pecado, versículo 15</a:t>
            </a:r>
          </a:p>
          <a:p>
            <a:pPr marL="457200" indent="-457200" algn="just"/>
            <a:r>
              <a:rPr lang="es-MX" sz="2100" b="1" dirty="0">
                <a:latin typeface="Tahoma" charset="0"/>
              </a:rPr>
              <a:t>	B. 	Luego la muerte, versículo 15</a:t>
            </a:r>
          </a:p>
          <a:p>
            <a:pPr marL="457200" indent="-457200" algn="just"/>
            <a:r>
              <a:rPr lang="es-MX" sz="2100" b="1" dirty="0">
                <a:latin typeface="Tahoma" charset="0"/>
              </a:rPr>
              <a:t>III. La recompensa por resistir la tentación, versículo 12. </a:t>
            </a:r>
          </a:p>
          <a:p>
            <a:pPr marL="457200" indent="-457200" algn="just"/>
            <a:r>
              <a:rPr lang="es-MX" sz="2100" b="1" dirty="0">
                <a:latin typeface="Tahoma" charset="0"/>
              </a:rPr>
              <a:t>	A. Bienaventuranza, versículo 12</a:t>
            </a:r>
          </a:p>
          <a:p>
            <a:pPr marL="457200" indent="-457200" algn="just"/>
            <a:r>
              <a:rPr lang="es-MX" sz="2100" b="1" dirty="0">
                <a:latin typeface="Tahoma" charset="0"/>
              </a:rPr>
              <a:t>	B. La corona de la vida, versículo 12. </a:t>
            </a:r>
          </a:p>
        </p:txBody>
      </p:sp>
      <p:sp>
        <p:nvSpPr>
          <p:cNvPr id="62473" name="Text Box 9"/>
          <p:cNvSpPr txBox="1">
            <a:spLocks noChangeArrowheads="1"/>
          </p:cNvSpPr>
          <p:nvPr/>
        </p:nvSpPr>
        <p:spPr bwMode="auto">
          <a:xfrm>
            <a:off x="2671763" y="1916113"/>
            <a:ext cx="392271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EXPOSITIVO</a:t>
            </a:r>
          </a:p>
        </p:txBody>
      </p:sp>
      <p:sp>
        <p:nvSpPr>
          <p:cNvPr id="62474" name="Text Box 10"/>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2475"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62476"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Text Box 5"/>
          <p:cNvSpPr txBox="1">
            <a:spLocks noChangeArrowheads="1"/>
          </p:cNvSpPr>
          <p:nvPr/>
        </p:nvSpPr>
        <p:spPr bwMode="auto">
          <a:xfrm>
            <a:off x="1331913" y="2636838"/>
            <a:ext cx="6553200" cy="2016125"/>
          </a:xfrm>
          <a:prstGeom prst="rect">
            <a:avLst/>
          </a:prstGeom>
          <a:solidFill>
            <a:schemeClr val="bg1">
              <a:alpha val="47000"/>
            </a:schemeClr>
          </a:solidFill>
          <a:ln w="9525">
            <a:noFill/>
            <a:miter lim="800000"/>
            <a:headEnd/>
            <a:tailEnd/>
          </a:ln>
          <a:effectLst/>
        </p:spPr>
        <p:txBody>
          <a:bodyPr>
            <a:prstTxWarp prst="textNoShape">
              <a:avLst/>
            </a:prstTxWarp>
            <a:spAutoFit/>
          </a:bodyPr>
          <a:lstStyle/>
          <a:p>
            <a:pPr marL="457200" indent="-457200">
              <a:buFontTx/>
              <a:buAutoNum type="alphaLcParenR"/>
            </a:pPr>
            <a:r>
              <a:rPr lang="es-MX" sz="2100" b="1">
                <a:latin typeface="Tahoma" charset="0"/>
              </a:rPr>
              <a:t>Es el que más se parece a la predicación de los apóstoles y primeros predicadores</a:t>
            </a:r>
          </a:p>
          <a:p>
            <a:pPr marL="457200" indent="-457200">
              <a:buFontTx/>
              <a:buAutoNum type="alphaLcParenR"/>
            </a:pPr>
            <a:endParaRPr lang="es-MX" sz="2100" b="1">
              <a:latin typeface="Tahoma" charset="0"/>
            </a:endParaRPr>
          </a:p>
          <a:p>
            <a:pPr marL="457200" indent="-457200">
              <a:buFontTx/>
              <a:buAutoNum type="alphaLcParenR"/>
            </a:pPr>
            <a:r>
              <a:rPr lang="es-MX" sz="2100" b="1">
                <a:latin typeface="Tahoma" charset="0"/>
              </a:rPr>
              <a:t>Guía al predicador y a sus oyentes a un amplio y más profundo conocimiento de la Escritura</a:t>
            </a:r>
          </a:p>
        </p:txBody>
      </p:sp>
      <p:sp>
        <p:nvSpPr>
          <p:cNvPr id="63497" name="Text Box 9"/>
          <p:cNvSpPr txBox="1">
            <a:spLocks noChangeArrowheads="1"/>
          </p:cNvSpPr>
          <p:nvPr/>
        </p:nvSpPr>
        <p:spPr bwMode="auto">
          <a:xfrm>
            <a:off x="2671763" y="1916113"/>
            <a:ext cx="392271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EXPOSITIVO</a:t>
            </a:r>
          </a:p>
        </p:txBody>
      </p:sp>
      <p:sp>
        <p:nvSpPr>
          <p:cNvPr id="63498" name="Text Box 10"/>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3499"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graphicFrame>
        <p:nvGraphicFramePr>
          <p:cNvPr id="63507" name="Object 19"/>
          <p:cNvGraphicFramePr>
            <a:graphicFrameLocks noChangeAspect="1"/>
          </p:cNvGraphicFramePr>
          <p:nvPr>
            <p:ph/>
          </p:nvPr>
        </p:nvGraphicFramePr>
        <p:xfrm>
          <a:off x="3008313" y="4652963"/>
          <a:ext cx="3125787" cy="1804987"/>
        </p:xfrm>
        <a:graphic>
          <a:graphicData uri="http://schemas.openxmlformats.org/presentationml/2006/ole">
            <p:oleObj spid="_x0000_s63507" name="CorelDRAW" r:id="rId3" imgW="3130560" imgH="1807560" progId="">
              <p:embed/>
            </p:oleObj>
          </a:graphicData>
        </a:graphic>
      </p:graphicFrame>
      <p:sp>
        <p:nvSpPr>
          <p:cNvPr id="63509" name="WordArt 21"/>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2"/>
          <p:cNvSpPr txBox="1">
            <a:spLocks noChangeArrowheads="1"/>
          </p:cNvSpPr>
          <p:nvPr/>
        </p:nvSpPr>
        <p:spPr bwMode="auto">
          <a:xfrm>
            <a:off x="900113" y="2781300"/>
            <a:ext cx="5653087" cy="2978150"/>
          </a:xfrm>
          <a:prstGeom prst="rect">
            <a:avLst/>
          </a:prstGeom>
          <a:solidFill>
            <a:schemeClr val="bg1">
              <a:alpha val="47000"/>
            </a:schemeClr>
          </a:solidFill>
          <a:ln w="9525">
            <a:noFill/>
            <a:miter lim="800000"/>
            <a:headEnd/>
            <a:tailEnd/>
          </a:ln>
          <a:effectLst/>
        </p:spPr>
        <p:txBody>
          <a:bodyPr>
            <a:prstTxWarp prst="textNoShape">
              <a:avLst/>
            </a:prstTxWarp>
            <a:spAutoFit/>
          </a:bodyPr>
          <a:lstStyle/>
          <a:p>
            <a:pPr marL="457200" indent="-457200" algn="just">
              <a:buFontTx/>
              <a:buAutoNum type="alphaLcParenR" startAt="3"/>
            </a:pPr>
            <a:r>
              <a:rPr lang="es-MX" sz="2100" b="1" dirty="0">
                <a:latin typeface="Tahoma" charset="0"/>
              </a:rPr>
              <a:t>Impide la monotonía de la voz al predicar</a:t>
            </a:r>
          </a:p>
          <a:p>
            <a:pPr marL="457200" indent="-457200" algn="just">
              <a:buFontTx/>
              <a:buAutoNum type="alphaLcParenR" startAt="3"/>
            </a:pPr>
            <a:endParaRPr lang="es-MX" sz="2100" b="1" dirty="0">
              <a:latin typeface="Tahoma" charset="0"/>
            </a:endParaRPr>
          </a:p>
          <a:p>
            <a:pPr marL="457200" indent="-457200" algn="just">
              <a:buFontTx/>
              <a:buAutoNum type="alphaLcParenR" startAt="3"/>
            </a:pPr>
            <a:r>
              <a:rPr lang="es-MX" sz="2100" b="1" dirty="0">
                <a:latin typeface="Tahoma" charset="0"/>
              </a:rPr>
              <a:t>Facilita la introducción de admoniciones molestas, ya que si el mandato ofensivo aparece dentro del texto, nadie puede culpar al predicador por hacer comentarios sobre él. </a:t>
            </a:r>
          </a:p>
        </p:txBody>
      </p:sp>
      <p:sp>
        <p:nvSpPr>
          <p:cNvPr id="142339" name="WordArt 3"/>
          <p:cNvSpPr>
            <a:spLocks noChangeArrowheads="1" noChangeShapeType="1" noTextEdit="1"/>
          </p:cNvSpPr>
          <p:nvPr/>
        </p:nvSpPr>
        <p:spPr bwMode="auto">
          <a:xfrm>
            <a:off x="5219700" y="5734050"/>
            <a:ext cx="755650"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FFFFFF"/>
                </a:solidFill>
                <a:latin typeface="Arial Black"/>
                <a:ea typeface="Arial Black"/>
                <a:cs typeface="Arial Black"/>
              </a:rPr>
              <a:t>pág. 30</a:t>
            </a:r>
            <a:endParaRPr lang="es-MX" sz="3600" kern="10">
              <a:ln w="9525">
                <a:solidFill>
                  <a:srgbClr val="000000"/>
                </a:solidFill>
                <a:round/>
                <a:headEnd/>
                <a:tailEnd/>
              </a:ln>
              <a:solidFill>
                <a:srgbClr val="FFFFFF"/>
              </a:solidFill>
              <a:latin typeface="Arial Black"/>
              <a:ea typeface="Arial Black"/>
              <a:cs typeface="Arial Black"/>
            </a:endParaRPr>
          </a:p>
        </p:txBody>
      </p:sp>
      <p:sp>
        <p:nvSpPr>
          <p:cNvPr id="142340" name="Text Box 4"/>
          <p:cNvSpPr txBox="1">
            <a:spLocks noChangeArrowheads="1"/>
          </p:cNvSpPr>
          <p:nvPr/>
        </p:nvSpPr>
        <p:spPr bwMode="auto">
          <a:xfrm>
            <a:off x="2671763" y="1916113"/>
            <a:ext cx="392271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EXPOSITIVO</a:t>
            </a:r>
          </a:p>
        </p:txBody>
      </p:sp>
      <p:sp>
        <p:nvSpPr>
          <p:cNvPr id="142341" name="Text Box 5"/>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42342" name="WordArt 6"/>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142351" name="Picture 15" descr="MCj03435010000[1]"/>
          <p:cNvPicPr>
            <a:picLocks noGrp="1" noChangeAspect="1" noChangeArrowheads="1"/>
          </p:cNvPicPr>
          <p:nvPr>
            <p:ph/>
          </p:nvPr>
        </p:nvPicPr>
        <p:blipFill>
          <a:blip r:embed="rId2"/>
          <a:srcRect/>
          <a:stretch>
            <a:fillRect/>
          </a:stretch>
        </p:blipFill>
        <p:spPr>
          <a:xfrm>
            <a:off x="6588125" y="3213100"/>
            <a:ext cx="1787525" cy="1797050"/>
          </a:xfrm>
          <a:noFill/>
          <a:ln/>
        </p:spPr>
      </p:pic>
      <p:sp>
        <p:nvSpPr>
          <p:cNvPr id="142353" name="WordArt 17"/>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Text Box 5"/>
          <p:cNvSpPr txBox="1">
            <a:spLocks noChangeArrowheads="1"/>
          </p:cNvSpPr>
          <p:nvPr/>
        </p:nvSpPr>
        <p:spPr bwMode="auto">
          <a:xfrm>
            <a:off x="755650" y="2492375"/>
            <a:ext cx="7931150" cy="3619500"/>
          </a:xfrm>
          <a:prstGeom prst="rect">
            <a:avLst/>
          </a:prstGeom>
          <a:noFill/>
          <a:ln w="9525">
            <a:noFill/>
            <a:miter lim="800000"/>
            <a:headEnd/>
            <a:tailEnd/>
          </a:ln>
          <a:effectLst/>
        </p:spPr>
        <p:txBody>
          <a:bodyPr>
            <a:prstTxWarp prst="textNoShape">
              <a:avLst/>
            </a:prstTxWarp>
            <a:spAutoFit/>
          </a:bodyPr>
          <a:lstStyle/>
          <a:p>
            <a:pPr marL="457200" indent="-457200" algn="just"/>
            <a:r>
              <a:rPr lang="es-MX" sz="2100" b="1" dirty="0">
                <a:latin typeface="Tahoma" charset="0"/>
              </a:rPr>
              <a:t>Se recomienda en los siguientes casos: </a:t>
            </a:r>
          </a:p>
          <a:p>
            <a:pPr marL="457200" indent="-457200" algn="just"/>
            <a:endParaRPr lang="es-MX" sz="2100" b="1" dirty="0">
              <a:latin typeface="Tahoma" charset="0"/>
            </a:endParaRPr>
          </a:p>
          <a:p>
            <a:pPr marL="457200" indent="-457200" algn="just">
              <a:buFontTx/>
              <a:buChar char="•"/>
            </a:pPr>
            <a:r>
              <a:rPr lang="es-MX" sz="2100" b="1" dirty="0">
                <a:latin typeface="Tahoma" charset="0"/>
              </a:rPr>
              <a:t>Cuando se predica una serie o curso de sermones</a:t>
            </a:r>
          </a:p>
          <a:p>
            <a:pPr marL="457200" indent="-457200" algn="just">
              <a:buFontTx/>
              <a:buChar char="•"/>
            </a:pPr>
            <a:r>
              <a:rPr lang="es-MX" sz="2100" b="1" dirty="0">
                <a:latin typeface="Tahoma" charset="0"/>
              </a:rPr>
              <a:t>Cuando se está tratando una narrativa, parábola o salmo. </a:t>
            </a:r>
          </a:p>
          <a:p>
            <a:pPr marL="457200" indent="-457200" algn="just">
              <a:buFontTx/>
              <a:buChar char="•"/>
            </a:pPr>
            <a:r>
              <a:rPr lang="es-MX" sz="2100" b="1" dirty="0">
                <a:latin typeface="Tahoma" charset="0"/>
              </a:rPr>
              <a:t>Siempre que uno desee tratar un pasaje de mayor longitud que uno o dos versículos</a:t>
            </a:r>
          </a:p>
          <a:p>
            <a:pPr marL="457200" indent="-457200" algn="just">
              <a:buFontTx/>
              <a:buChar char="•"/>
            </a:pPr>
            <a:r>
              <a:rPr lang="es-MX" sz="2100" b="1" dirty="0">
                <a:latin typeface="Tahoma" charset="0"/>
              </a:rPr>
              <a:t>Cuando se está predicando sobre personajes de la Biblia y los materiales no están demasiado esparcidos</a:t>
            </a:r>
          </a:p>
          <a:p>
            <a:pPr marL="457200" indent="-457200" algn="just">
              <a:buFontTx/>
              <a:buChar char="•"/>
            </a:pPr>
            <a:r>
              <a:rPr lang="es-MX" sz="2100" b="1" dirty="0">
                <a:latin typeface="Tahoma" charset="0"/>
              </a:rPr>
              <a:t>La predicación evangélica cuando el sermón está basado en una historia, parábola o incidente</a:t>
            </a:r>
          </a:p>
        </p:txBody>
      </p:sp>
      <p:sp>
        <p:nvSpPr>
          <p:cNvPr id="64521" name="Text Box 9"/>
          <p:cNvSpPr txBox="1">
            <a:spLocks noChangeArrowheads="1"/>
          </p:cNvSpPr>
          <p:nvPr/>
        </p:nvSpPr>
        <p:spPr bwMode="auto">
          <a:xfrm>
            <a:off x="2671763" y="1916113"/>
            <a:ext cx="3922712"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EL SERMÓN EXPOSITIVO</a:t>
            </a:r>
          </a:p>
        </p:txBody>
      </p:sp>
      <p:sp>
        <p:nvSpPr>
          <p:cNvPr id="64522" name="Text Box 10"/>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4523"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64539" name="WordArt 27"/>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5" name="Text Box 9"/>
          <p:cNvSpPr txBox="1">
            <a:spLocks noChangeArrowheads="1"/>
          </p:cNvSpPr>
          <p:nvPr/>
        </p:nvSpPr>
        <p:spPr bwMode="auto">
          <a:xfrm>
            <a:off x="1763713" y="1952625"/>
            <a:ext cx="5616575" cy="396875"/>
          </a:xfrm>
          <a:prstGeom prst="rect">
            <a:avLst/>
          </a:prstGeom>
          <a:noFill/>
          <a:ln w="9525">
            <a:noFill/>
            <a:miter lim="800000"/>
            <a:headEnd/>
            <a:tailEnd/>
          </a:ln>
          <a:effectLst>
            <a:outerShdw blurRad="63500" dist="17961" dir="2700000" algn="ctr" rotWithShape="0">
              <a:schemeClr val="tx1">
                <a:alpha val="74998"/>
              </a:schemeClr>
            </a:outerShdw>
          </a:effectLst>
        </p:spPr>
        <p:txBody>
          <a:bodyPr>
            <a:prstTxWarp prst="textNoShape">
              <a:avLst/>
            </a:prstTxWarp>
            <a:spAutoFit/>
          </a:bodyPr>
          <a:lstStyle/>
          <a:p>
            <a:r>
              <a:rPr lang="es-MX" sz="2000" b="1">
                <a:solidFill>
                  <a:schemeClr val="bg1"/>
                </a:solidFill>
              </a:rPr>
              <a:t>CÓMO CONSTRUIR UN SERMÓN TEMÁTICO</a:t>
            </a:r>
          </a:p>
        </p:txBody>
      </p:sp>
      <p:sp>
        <p:nvSpPr>
          <p:cNvPr id="65546" name="Text Box 10"/>
          <p:cNvSpPr txBox="1">
            <a:spLocks noChangeArrowheads="1"/>
          </p:cNvSpPr>
          <p:nvPr/>
        </p:nvSpPr>
        <p:spPr bwMode="auto">
          <a:xfrm>
            <a:off x="884238" y="2636838"/>
            <a:ext cx="2935287" cy="519112"/>
          </a:xfrm>
          <a:prstGeom prst="rect">
            <a:avLst/>
          </a:prstGeom>
          <a:noFill/>
          <a:ln w="9525">
            <a:noFill/>
            <a:miter lim="800000"/>
            <a:headEnd/>
            <a:tailEnd/>
          </a:ln>
          <a:effectLst/>
        </p:spPr>
        <p:txBody>
          <a:bodyPr wrap="none">
            <a:prstTxWarp prst="textNoShape">
              <a:avLst/>
            </a:prstTxWarp>
            <a:spAutoFit/>
          </a:bodyPr>
          <a:lstStyle/>
          <a:p>
            <a:r>
              <a:rPr lang="es-MX" sz="2800" b="1"/>
              <a:t>1) Por aspectos </a:t>
            </a:r>
          </a:p>
        </p:txBody>
      </p:sp>
      <p:sp>
        <p:nvSpPr>
          <p:cNvPr id="65547" name="Text Box 11"/>
          <p:cNvSpPr txBox="1">
            <a:spLocks noChangeArrowheads="1"/>
          </p:cNvSpPr>
          <p:nvPr/>
        </p:nvSpPr>
        <p:spPr bwMode="auto">
          <a:xfrm>
            <a:off x="939800" y="3213100"/>
            <a:ext cx="2676525" cy="519113"/>
          </a:xfrm>
          <a:prstGeom prst="rect">
            <a:avLst/>
          </a:prstGeom>
          <a:noFill/>
          <a:ln w="9525">
            <a:noFill/>
            <a:miter lim="800000"/>
            <a:headEnd/>
            <a:tailEnd/>
          </a:ln>
          <a:effectLst/>
        </p:spPr>
        <p:txBody>
          <a:bodyPr wrap="none">
            <a:prstTxWarp prst="textNoShape">
              <a:avLst/>
            </a:prstTxWarp>
            <a:spAutoFit/>
          </a:bodyPr>
          <a:lstStyle/>
          <a:p>
            <a:r>
              <a:rPr lang="es-MX" sz="2800" b="1"/>
              <a:t>2) Por pruebas</a:t>
            </a:r>
          </a:p>
        </p:txBody>
      </p:sp>
      <p:sp>
        <p:nvSpPr>
          <p:cNvPr id="65548" name="Text Box 12"/>
          <p:cNvSpPr txBox="1">
            <a:spLocks noChangeArrowheads="1"/>
          </p:cNvSpPr>
          <p:nvPr/>
        </p:nvSpPr>
        <p:spPr bwMode="auto">
          <a:xfrm>
            <a:off x="939800" y="3844925"/>
            <a:ext cx="3487738" cy="519113"/>
          </a:xfrm>
          <a:prstGeom prst="rect">
            <a:avLst/>
          </a:prstGeom>
          <a:noFill/>
          <a:ln w="9525">
            <a:noFill/>
            <a:miter lim="800000"/>
            <a:headEnd/>
            <a:tailEnd/>
          </a:ln>
          <a:effectLst/>
        </p:spPr>
        <p:txBody>
          <a:bodyPr wrap="none">
            <a:prstTxWarp prst="textNoShape">
              <a:avLst/>
            </a:prstTxWarp>
            <a:spAutoFit/>
          </a:bodyPr>
          <a:lstStyle/>
          <a:p>
            <a:r>
              <a:rPr lang="es-MX" sz="2800" b="1"/>
              <a:t>3) Por ilustraciones</a:t>
            </a:r>
          </a:p>
        </p:txBody>
      </p:sp>
      <p:sp>
        <p:nvSpPr>
          <p:cNvPr id="65549" name="Text Box 13"/>
          <p:cNvSpPr txBox="1">
            <a:spLocks noChangeArrowheads="1"/>
          </p:cNvSpPr>
          <p:nvPr/>
        </p:nvSpPr>
        <p:spPr bwMode="auto">
          <a:xfrm>
            <a:off x="925513" y="4508500"/>
            <a:ext cx="4654550" cy="519113"/>
          </a:xfrm>
          <a:prstGeom prst="rect">
            <a:avLst/>
          </a:prstGeom>
          <a:noFill/>
          <a:ln w="9525">
            <a:noFill/>
            <a:miter lim="800000"/>
            <a:headEnd/>
            <a:tailEnd/>
          </a:ln>
          <a:effectLst/>
        </p:spPr>
        <p:txBody>
          <a:bodyPr wrap="none">
            <a:prstTxWarp prst="textNoShape">
              <a:avLst/>
            </a:prstTxWarp>
            <a:spAutoFit/>
          </a:bodyPr>
          <a:lstStyle/>
          <a:p>
            <a:r>
              <a:rPr lang="es-MX" sz="2800" b="1"/>
              <a:t>4) Por orden de materiales</a:t>
            </a:r>
          </a:p>
        </p:txBody>
      </p:sp>
      <p:sp>
        <p:nvSpPr>
          <p:cNvPr id="65550" name="Text Box 14"/>
          <p:cNvSpPr txBox="1">
            <a:spLocks noChangeArrowheads="1"/>
          </p:cNvSpPr>
          <p:nvPr/>
        </p:nvSpPr>
        <p:spPr bwMode="auto">
          <a:xfrm>
            <a:off x="971550" y="5156200"/>
            <a:ext cx="2735263" cy="519113"/>
          </a:xfrm>
          <a:prstGeom prst="rect">
            <a:avLst/>
          </a:prstGeom>
          <a:noFill/>
          <a:ln w="9525">
            <a:noFill/>
            <a:miter lim="800000"/>
            <a:headEnd/>
            <a:tailEnd/>
          </a:ln>
          <a:effectLst/>
        </p:spPr>
        <p:txBody>
          <a:bodyPr wrap="none">
            <a:prstTxWarp prst="textNoShape">
              <a:avLst/>
            </a:prstTxWarp>
            <a:spAutoFit/>
          </a:bodyPr>
          <a:lstStyle/>
          <a:p>
            <a:r>
              <a:rPr lang="es-MX" sz="2800" b="1"/>
              <a:t>5) Por analogía</a:t>
            </a:r>
          </a:p>
        </p:txBody>
      </p:sp>
      <p:sp>
        <p:nvSpPr>
          <p:cNvPr id="65551" name="Text Box 15"/>
          <p:cNvSpPr txBox="1">
            <a:spLocks noChangeArrowheads="1"/>
          </p:cNvSpPr>
          <p:nvPr/>
        </p:nvSpPr>
        <p:spPr bwMode="auto">
          <a:xfrm>
            <a:off x="1258888" y="5805488"/>
            <a:ext cx="3897312" cy="457200"/>
          </a:xfrm>
          <a:prstGeom prst="rect">
            <a:avLst/>
          </a:prstGeom>
          <a:noFill/>
          <a:ln w="9525">
            <a:noFill/>
            <a:miter lim="800000"/>
            <a:headEnd/>
            <a:tailEnd/>
          </a:ln>
          <a:effectLst/>
        </p:spPr>
        <p:txBody>
          <a:bodyPr wrap="none">
            <a:prstTxWarp prst="textNoShape">
              <a:avLst/>
            </a:prstTxWarp>
            <a:spAutoFit/>
          </a:bodyPr>
          <a:lstStyle/>
          <a:p>
            <a:r>
              <a:rPr lang="es-MX"/>
              <a:t>(Ver ejemplos Págs. 32-34)</a:t>
            </a:r>
          </a:p>
        </p:txBody>
      </p:sp>
      <p:sp>
        <p:nvSpPr>
          <p:cNvPr id="65554" name="Text Box 18"/>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5555" name="WordArt 19"/>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65557" name="Picture 21" descr="MCBS00135_0000[1]"/>
          <p:cNvPicPr>
            <a:picLocks noChangeAspect="1" noChangeArrowheads="1"/>
          </p:cNvPicPr>
          <p:nvPr/>
        </p:nvPicPr>
        <p:blipFill>
          <a:blip r:embed="rId2"/>
          <a:srcRect/>
          <a:stretch>
            <a:fillRect/>
          </a:stretch>
        </p:blipFill>
        <p:spPr bwMode="auto">
          <a:xfrm>
            <a:off x="5795963" y="3429000"/>
            <a:ext cx="2520950" cy="1998663"/>
          </a:xfrm>
          <a:prstGeom prst="rect">
            <a:avLst/>
          </a:prstGeom>
          <a:noFill/>
        </p:spPr>
      </p:pic>
      <p:sp>
        <p:nvSpPr>
          <p:cNvPr id="65558" name="WordArt 2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Rectangle 9"/>
          <p:cNvSpPr>
            <a:spLocks noChangeArrowheads="1"/>
          </p:cNvSpPr>
          <p:nvPr/>
        </p:nvSpPr>
        <p:spPr bwMode="auto">
          <a:xfrm>
            <a:off x="1403350" y="1266825"/>
            <a:ext cx="7740650" cy="577850"/>
          </a:xfrm>
          <a:prstGeom prst="rect">
            <a:avLst/>
          </a:prstGeom>
          <a:solidFill>
            <a:srgbClr val="800000"/>
          </a:solidFill>
          <a:ln w="9525">
            <a:noFill/>
            <a:miter lim="800000"/>
            <a:headEnd/>
            <a:tailEnd/>
          </a:ln>
          <a:effectLst/>
        </p:spPr>
        <p:txBody>
          <a:bodyPr wrap="none" anchor="ctr">
            <a:prstTxWarp prst="textNoShape">
              <a:avLst/>
            </a:prstTxWarp>
          </a:bodyPr>
          <a:lstStyle/>
          <a:p>
            <a:endParaRPr lang="es-MX"/>
          </a:p>
        </p:txBody>
      </p:sp>
      <p:sp>
        <p:nvSpPr>
          <p:cNvPr id="8197" name="Text Box 5"/>
          <p:cNvSpPr txBox="1">
            <a:spLocks noChangeArrowheads="1"/>
          </p:cNvSpPr>
          <p:nvPr/>
        </p:nvSpPr>
        <p:spPr bwMode="auto">
          <a:xfrm>
            <a:off x="900113" y="1989138"/>
            <a:ext cx="7777162" cy="4421187"/>
          </a:xfrm>
          <a:prstGeom prst="rect">
            <a:avLst/>
          </a:prstGeom>
          <a:solidFill>
            <a:schemeClr val="bg1">
              <a:alpha val="60001"/>
            </a:schemeClr>
          </a:solidFill>
          <a:ln w="9525">
            <a:noFill/>
            <a:miter lim="800000"/>
            <a:headEnd/>
            <a:tailEnd/>
          </a:ln>
          <a:effectLst/>
        </p:spPr>
        <p:txBody>
          <a:bodyPr>
            <a:prstTxWarp prst="textNoShape">
              <a:avLst/>
            </a:prstTxWarp>
            <a:spAutoFit/>
          </a:bodyPr>
          <a:lstStyle/>
          <a:p>
            <a:pPr>
              <a:spcBef>
                <a:spcPct val="50000"/>
              </a:spcBef>
              <a:buFontTx/>
              <a:buChar char="•"/>
            </a:pPr>
            <a:r>
              <a:rPr lang="es-MX" sz="2100" b="1">
                <a:solidFill>
                  <a:srgbClr val="000066"/>
                </a:solidFill>
                <a:latin typeface="Tahoma" charset="0"/>
              </a:rPr>
              <a:t> Su predicación era precedida por la oración                                     (Lucas 5:16) </a:t>
            </a:r>
          </a:p>
          <a:p>
            <a:pPr>
              <a:spcBef>
                <a:spcPct val="50000"/>
              </a:spcBef>
              <a:buFontTx/>
              <a:buChar char="•"/>
            </a:pPr>
            <a:r>
              <a:rPr lang="es-MX" sz="2100" b="1">
                <a:solidFill>
                  <a:srgbClr val="000066"/>
                </a:solidFill>
                <a:latin typeface="Tahoma" charset="0"/>
              </a:rPr>
              <a:t> Su predicación estaba basada en las Escrituras</a:t>
            </a:r>
          </a:p>
          <a:p>
            <a:pPr>
              <a:spcBef>
                <a:spcPct val="50000"/>
              </a:spcBef>
              <a:buFontTx/>
              <a:buChar char="•"/>
            </a:pPr>
            <a:r>
              <a:rPr lang="es-MX" sz="2100" b="1">
                <a:solidFill>
                  <a:srgbClr val="000066"/>
                </a:solidFill>
                <a:latin typeface="Tahoma" charset="0"/>
              </a:rPr>
              <a:t> Él usaba muchas ilustraciones tomadas de la naturaleza</a:t>
            </a:r>
          </a:p>
          <a:p>
            <a:pPr>
              <a:spcBef>
                <a:spcPct val="50000"/>
              </a:spcBef>
              <a:buFontTx/>
              <a:buChar char="•"/>
            </a:pPr>
            <a:r>
              <a:rPr lang="es-MX" sz="2100" b="1">
                <a:solidFill>
                  <a:srgbClr val="000066"/>
                </a:solidFill>
                <a:latin typeface="Tahoma" charset="0"/>
              </a:rPr>
              <a:t> Él usaba parábolas simples para enseñar verdades importantes</a:t>
            </a:r>
          </a:p>
          <a:p>
            <a:pPr>
              <a:spcBef>
                <a:spcPct val="50000"/>
              </a:spcBef>
              <a:buFontTx/>
              <a:buChar char="•"/>
            </a:pPr>
            <a:r>
              <a:rPr lang="es-MX" sz="2100" b="1">
                <a:solidFill>
                  <a:srgbClr val="000066"/>
                </a:solidFill>
                <a:latin typeface="Tahoma" charset="0"/>
              </a:rPr>
              <a:t> Su predicación apuntaba a satisfacer las necesidades de la gente</a:t>
            </a:r>
          </a:p>
          <a:p>
            <a:pPr>
              <a:spcBef>
                <a:spcPct val="50000"/>
              </a:spcBef>
              <a:buFontTx/>
              <a:buChar char="•"/>
            </a:pPr>
            <a:r>
              <a:rPr lang="es-MX" sz="2100" b="1">
                <a:solidFill>
                  <a:srgbClr val="000066"/>
                </a:solidFill>
                <a:latin typeface="Tahoma" charset="0"/>
              </a:rPr>
              <a:t> Él visitaba y hablaba con toda clase de gente. 	Esto le ayudó a entender acerca de qué predicar</a:t>
            </a:r>
          </a:p>
        </p:txBody>
      </p:sp>
      <p:sp>
        <p:nvSpPr>
          <p:cNvPr id="8198" name="WordArt 6"/>
          <p:cNvSpPr>
            <a:spLocks noChangeArrowheads="1" noChangeShapeType="1" noTextEdit="1"/>
          </p:cNvSpPr>
          <p:nvPr/>
        </p:nvSpPr>
        <p:spPr bwMode="auto">
          <a:xfrm>
            <a:off x="1476375" y="1268413"/>
            <a:ext cx="7127875" cy="504825"/>
          </a:xfrm>
          <a:prstGeom prst="rect">
            <a:avLst/>
          </a:prstGeom>
        </p:spPr>
        <p:txBody>
          <a:bodyPr wrap="none" fromWordArt="1">
            <a:prstTxWarp prst="textPlain">
              <a:avLst>
                <a:gd name="adj" fmla="val 50000"/>
              </a:avLst>
            </a:prstTxWarp>
          </a:bodyPr>
          <a:lstStyle/>
          <a:p>
            <a:pPr algn="ctr"/>
            <a:r>
              <a:rPr lang="es-ES_tradnl" sz="3600" i="1" kern="10">
                <a:ln w="9525">
                  <a:solidFill>
                    <a:srgbClr val="000000"/>
                  </a:solidFill>
                  <a:round/>
                  <a:headEnd/>
                  <a:tailEnd/>
                </a:ln>
                <a:solidFill>
                  <a:srgbClr val="FFFFFF"/>
                </a:solidFill>
                <a:effectLst>
                  <a:outerShdw blurRad="63500" dist="38099" dir="2700000" algn="ctr" rotWithShape="0">
                    <a:srgbClr val="000000">
                      <a:alpha val="80000"/>
                    </a:srgbClr>
                  </a:outerShdw>
                </a:effectLst>
                <a:latin typeface="Arial Black"/>
                <a:ea typeface="Arial Black"/>
                <a:cs typeface="Arial Black"/>
              </a:rPr>
              <a:t>Métodos que Jesús utilizó para enseñar a sus oyentes: </a:t>
            </a:r>
            <a:endParaRPr lang="es-MX" sz="3600" i="1" kern="10">
              <a:ln w="9525">
                <a:solidFill>
                  <a:srgbClr val="000000"/>
                </a:solidFill>
                <a:round/>
                <a:headEnd/>
                <a:tailEnd/>
              </a:ln>
              <a:solidFill>
                <a:srgbClr val="FFFFFF"/>
              </a:solidFill>
              <a:effectLst>
                <a:outerShdw blurRad="63500" dist="38099" dir="2700000" algn="ctr" rotWithShape="0">
                  <a:srgbClr val="000000">
                    <a:alpha val="80000"/>
                  </a:srgbClr>
                </a:outerShdw>
              </a:effectLst>
              <a:latin typeface="Arial Black"/>
              <a:ea typeface="Arial Black"/>
              <a:cs typeface="Arial Black"/>
            </a:endParaRPr>
          </a:p>
        </p:txBody>
      </p:sp>
      <p:sp>
        <p:nvSpPr>
          <p:cNvPr id="8202" name="Text Box 10"/>
          <p:cNvSpPr txBox="1">
            <a:spLocks noChangeArrowheads="1"/>
          </p:cNvSpPr>
          <p:nvPr/>
        </p:nvSpPr>
        <p:spPr bwMode="auto">
          <a:xfrm>
            <a:off x="755650" y="523875"/>
            <a:ext cx="7885113"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            LA IMPORTANCIA DE HABLAR EN PÚBLICO</a:t>
            </a:r>
          </a:p>
        </p:txBody>
      </p:sp>
      <p:pic>
        <p:nvPicPr>
          <p:cNvPr id="8203" name="Picture 11" descr="RELIC044"/>
          <p:cNvPicPr>
            <a:picLocks noChangeAspect="1" noChangeArrowheads="1"/>
          </p:cNvPicPr>
          <p:nvPr/>
        </p:nvPicPr>
        <p:blipFill>
          <a:blip r:embed="rId2"/>
          <a:srcRect/>
          <a:stretch>
            <a:fillRect/>
          </a:stretch>
        </p:blipFill>
        <p:spPr bwMode="auto">
          <a:xfrm>
            <a:off x="7596188" y="2492375"/>
            <a:ext cx="1789112" cy="1535113"/>
          </a:xfrm>
          <a:prstGeom prst="rect">
            <a:avLst/>
          </a:prstGeom>
          <a:noFill/>
        </p:spPr>
      </p:pic>
      <p:sp>
        <p:nvSpPr>
          <p:cNvPr id="8204" name="Line 12"/>
          <p:cNvSpPr>
            <a:spLocks noChangeShapeType="1"/>
          </p:cNvSpPr>
          <p:nvPr/>
        </p:nvSpPr>
        <p:spPr bwMode="auto">
          <a:xfrm>
            <a:off x="611188" y="2205038"/>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05" name="Line 13"/>
          <p:cNvSpPr>
            <a:spLocks noChangeShapeType="1"/>
          </p:cNvSpPr>
          <p:nvPr/>
        </p:nvSpPr>
        <p:spPr bwMode="auto">
          <a:xfrm>
            <a:off x="611188" y="2997200"/>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06" name="Line 14"/>
          <p:cNvSpPr>
            <a:spLocks noChangeShapeType="1"/>
          </p:cNvSpPr>
          <p:nvPr/>
        </p:nvSpPr>
        <p:spPr bwMode="auto">
          <a:xfrm>
            <a:off x="611188" y="5876925"/>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07" name="Line 15"/>
          <p:cNvSpPr>
            <a:spLocks noChangeShapeType="1"/>
          </p:cNvSpPr>
          <p:nvPr/>
        </p:nvSpPr>
        <p:spPr bwMode="auto">
          <a:xfrm>
            <a:off x="611188" y="5084763"/>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08" name="Line 16"/>
          <p:cNvSpPr>
            <a:spLocks noChangeShapeType="1"/>
          </p:cNvSpPr>
          <p:nvPr/>
        </p:nvSpPr>
        <p:spPr bwMode="auto">
          <a:xfrm>
            <a:off x="611188" y="4292600"/>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09" name="Line 17"/>
          <p:cNvSpPr>
            <a:spLocks noChangeShapeType="1"/>
          </p:cNvSpPr>
          <p:nvPr/>
        </p:nvSpPr>
        <p:spPr bwMode="auto">
          <a:xfrm>
            <a:off x="611188" y="3500438"/>
            <a:ext cx="431800" cy="0"/>
          </a:xfrm>
          <a:prstGeom prst="line">
            <a:avLst/>
          </a:prstGeom>
          <a:noFill/>
          <a:ln w="57150">
            <a:solidFill>
              <a:schemeClr val="hlink"/>
            </a:solidFill>
            <a:round/>
            <a:headEnd/>
            <a:tailEnd type="triangle" w="med" len="med"/>
          </a:ln>
          <a:effectLst/>
        </p:spPr>
        <p:txBody>
          <a:bodyPr>
            <a:prstTxWarp prst="textNoShape">
              <a:avLst/>
            </a:prstTxWarp>
          </a:bodyPr>
          <a:lstStyle/>
          <a:p>
            <a:endParaRPr lang="es-MX"/>
          </a:p>
        </p:txBody>
      </p:sp>
      <p:sp>
        <p:nvSpPr>
          <p:cNvPr id="8210" name="WordArt 18"/>
          <p:cNvSpPr>
            <a:spLocks noChangeArrowheads="1" noChangeShapeType="1" noTextEdit="1"/>
          </p:cNvSpPr>
          <p:nvPr/>
        </p:nvSpPr>
        <p:spPr bwMode="auto">
          <a:xfrm>
            <a:off x="539750" y="18891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1" name="Text Box 7"/>
          <p:cNvSpPr txBox="1">
            <a:spLocks noChangeArrowheads="1"/>
          </p:cNvSpPr>
          <p:nvPr/>
        </p:nvSpPr>
        <p:spPr bwMode="auto">
          <a:xfrm>
            <a:off x="1814513" y="1952625"/>
            <a:ext cx="5494337"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TEXTUAL </a:t>
            </a:r>
          </a:p>
        </p:txBody>
      </p:sp>
      <p:sp>
        <p:nvSpPr>
          <p:cNvPr id="67592" name="Text Box 8"/>
          <p:cNvSpPr txBox="1">
            <a:spLocks noChangeArrowheads="1"/>
          </p:cNvSpPr>
          <p:nvPr/>
        </p:nvSpPr>
        <p:spPr bwMode="auto">
          <a:xfrm>
            <a:off x="684213" y="2565400"/>
            <a:ext cx="5256212" cy="3940175"/>
          </a:xfrm>
          <a:prstGeom prst="rect">
            <a:avLst/>
          </a:prstGeom>
          <a:noFill/>
          <a:ln w="9525">
            <a:noFill/>
            <a:miter lim="800000"/>
            <a:headEnd/>
            <a:tailEnd/>
          </a:ln>
          <a:effectLst/>
        </p:spPr>
        <p:txBody>
          <a:bodyPr>
            <a:prstTxWarp prst="textNoShape">
              <a:avLst/>
            </a:prstTxWarp>
            <a:spAutoFit/>
          </a:bodyPr>
          <a:lstStyle/>
          <a:p>
            <a:pPr marL="457200" indent="-457200" algn="just">
              <a:buFontTx/>
              <a:buAutoNum type="romanUcPeriod"/>
            </a:pPr>
            <a:r>
              <a:rPr lang="es-MX" sz="2100" b="1">
                <a:solidFill>
                  <a:srgbClr val="000066"/>
                </a:solidFill>
                <a:latin typeface="Tahoma" charset="0"/>
              </a:rPr>
              <a:t>Análisis</a:t>
            </a:r>
          </a:p>
          <a:p>
            <a:pPr marL="457200" indent="-457200" algn="just"/>
            <a:r>
              <a:rPr lang="es-MX" sz="2100" b="1">
                <a:solidFill>
                  <a:srgbClr val="000066"/>
                </a:solidFill>
                <a:latin typeface="Tahoma" charset="0"/>
              </a:rPr>
              <a:t>	El análisis es la manera más fácil y natural de dividir un texto. Las ideas, los deberes, los argumentos, las clasificaciones, las condiciones, las doctrinas, las preguntas, o las admoniciones del texto son simplemente tomados en el orden en que ocurren en el texto. </a:t>
            </a:r>
          </a:p>
          <a:p>
            <a:pPr marL="457200" indent="-457200" algn="just"/>
            <a:endParaRPr lang="es-MX" sz="1200" b="1">
              <a:solidFill>
                <a:srgbClr val="000066"/>
              </a:solidFill>
              <a:latin typeface="Tahoma" charset="0"/>
            </a:endParaRPr>
          </a:p>
          <a:p>
            <a:pPr marL="457200" indent="-457200" algn="just"/>
            <a:r>
              <a:rPr lang="es-MX" sz="2100" b="1">
                <a:solidFill>
                  <a:srgbClr val="000066"/>
                </a:solidFill>
                <a:latin typeface="Tahoma" charset="0"/>
              </a:rPr>
              <a:t>	(Ejemplos Págs. 34-36)</a:t>
            </a:r>
          </a:p>
        </p:txBody>
      </p:sp>
      <p:sp>
        <p:nvSpPr>
          <p:cNvPr id="67594" name="Text Box 10"/>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67595" name="WordArt 11"/>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67596" name="Picture 12" descr="MCj02334570000[1]"/>
          <p:cNvPicPr>
            <a:picLocks noGrp="1" noChangeAspect="1" noChangeArrowheads="1"/>
          </p:cNvPicPr>
          <p:nvPr>
            <p:ph/>
          </p:nvPr>
        </p:nvPicPr>
        <p:blipFill>
          <a:blip r:embed="rId2"/>
          <a:srcRect/>
          <a:stretch>
            <a:fillRect/>
          </a:stretch>
        </p:blipFill>
        <p:spPr>
          <a:xfrm>
            <a:off x="6156325" y="3068638"/>
            <a:ext cx="2232025" cy="2109787"/>
          </a:xfrm>
          <a:noFill/>
          <a:ln/>
        </p:spPr>
      </p:pic>
      <p:sp>
        <p:nvSpPr>
          <p:cNvPr id="67598"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Text Box 5"/>
          <p:cNvSpPr txBox="1">
            <a:spLocks noChangeArrowheads="1"/>
          </p:cNvSpPr>
          <p:nvPr/>
        </p:nvSpPr>
        <p:spPr bwMode="auto">
          <a:xfrm>
            <a:off x="684213" y="2565400"/>
            <a:ext cx="5832475" cy="3825875"/>
          </a:xfrm>
          <a:prstGeom prst="rect">
            <a:avLst/>
          </a:prstGeom>
          <a:noFill/>
          <a:ln w="9525">
            <a:noFill/>
            <a:miter lim="800000"/>
            <a:headEnd/>
            <a:tailEnd/>
          </a:ln>
          <a:effectLst/>
        </p:spPr>
        <p:txBody>
          <a:bodyPr>
            <a:prstTxWarp prst="textNoShape">
              <a:avLst/>
            </a:prstTxWarp>
            <a:spAutoFit/>
          </a:bodyPr>
          <a:lstStyle/>
          <a:p>
            <a:pPr marL="457200" indent="-457200" algn="just">
              <a:buFontTx/>
              <a:buChar char="•"/>
            </a:pPr>
            <a:r>
              <a:rPr lang="es-MX" sz="2500" b="1" dirty="0">
                <a:solidFill>
                  <a:srgbClr val="000066"/>
                </a:solidFill>
              </a:rPr>
              <a:t>La palabra análisis significa “tomar una parte”, y este es exactamente el significado dado a la palabra en su aplicación a la división del texto</a:t>
            </a:r>
          </a:p>
          <a:p>
            <a:pPr marL="457200" indent="-457200" algn="just"/>
            <a:endParaRPr lang="es-MX" sz="2000" b="1" dirty="0">
              <a:solidFill>
                <a:srgbClr val="000066"/>
              </a:solidFill>
            </a:endParaRPr>
          </a:p>
          <a:p>
            <a:pPr marL="457200" indent="-457200" algn="just">
              <a:buFontTx/>
              <a:buChar char="•"/>
            </a:pPr>
            <a:r>
              <a:rPr lang="es-MX" sz="2500" b="1" dirty="0">
                <a:solidFill>
                  <a:srgbClr val="000066"/>
                </a:solidFill>
              </a:rPr>
              <a:t>Analizar un texto es simplemente separar sus partes a manera de observarlas y examinarlas separadamente.</a:t>
            </a:r>
          </a:p>
        </p:txBody>
      </p:sp>
      <p:sp>
        <p:nvSpPr>
          <p:cNvPr id="71687" name="Text Box 7"/>
          <p:cNvSpPr txBox="1">
            <a:spLocks noChangeArrowheads="1"/>
          </p:cNvSpPr>
          <p:nvPr/>
        </p:nvSpPr>
        <p:spPr bwMode="auto">
          <a:xfrm>
            <a:off x="1814513" y="1952625"/>
            <a:ext cx="5494337"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TEXTUAL </a:t>
            </a:r>
          </a:p>
        </p:txBody>
      </p:sp>
      <p:sp>
        <p:nvSpPr>
          <p:cNvPr id="71688" name="Text Box 8"/>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1689" name="WordArt 9"/>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71690" name="Picture 10" descr="MCj02334570000[1]"/>
          <p:cNvPicPr>
            <a:picLocks noGrp="1" noChangeAspect="1" noChangeArrowheads="1"/>
          </p:cNvPicPr>
          <p:nvPr>
            <p:ph/>
          </p:nvPr>
        </p:nvPicPr>
        <p:blipFill>
          <a:blip r:embed="rId2"/>
          <a:srcRect/>
          <a:stretch>
            <a:fillRect/>
          </a:stretch>
        </p:blipFill>
        <p:spPr>
          <a:xfrm>
            <a:off x="6372225" y="3644900"/>
            <a:ext cx="2087563" cy="1973263"/>
          </a:xfrm>
          <a:noFill/>
          <a:ln/>
        </p:spPr>
      </p:pic>
      <p:sp>
        <p:nvSpPr>
          <p:cNvPr id="71693" name="WordArt 13"/>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 Box 3"/>
          <p:cNvSpPr txBox="1">
            <a:spLocks noChangeArrowheads="1"/>
          </p:cNvSpPr>
          <p:nvPr/>
        </p:nvSpPr>
        <p:spPr bwMode="auto">
          <a:xfrm>
            <a:off x="971550" y="2636838"/>
            <a:ext cx="6840538" cy="3511550"/>
          </a:xfrm>
          <a:prstGeom prst="rect">
            <a:avLst/>
          </a:prstGeom>
          <a:noFill/>
          <a:ln w="9525">
            <a:noFill/>
            <a:miter lim="800000"/>
            <a:headEnd/>
            <a:tailEnd/>
          </a:ln>
          <a:effectLst/>
        </p:spPr>
        <p:txBody>
          <a:bodyPr>
            <a:prstTxWarp prst="textNoShape">
              <a:avLst/>
            </a:prstTxWarp>
            <a:spAutoFit/>
          </a:bodyPr>
          <a:lstStyle/>
          <a:p>
            <a:pPr marL="457200" indent="-457200">
              <a:buFontTx/>
              <a:buChar char="•"/>
            </a:pPr>
            <a:r>
              <a:rPr lang="es-MX" sz="2100" b="1">
                <a:solidFill>
                  <a:srgbClr val="000066"/>
                </a:solidFill>
                <a:latin typeface="Tahoma" charset="0"/>
              </a:rPr>
              <a:t>A veces un texto difícil revelará sus partes ocultas usando una serie de preguntas tales como: </a:t>
            </a:r>
          </a:p>
          <a:p>
            <a:pPr marL="457200" indent="-457200"/>
            <a:endParaRPr lang="es-MX" sz="1400" b="1">
              <a:solidFill>
                <a:srgbClr val="000066"/>
              </a:solidFill>
              <a:latin typeface="Tahoma" charset="0"/>
            </a:endParaRPr>
          </a:p>
          <a:p>
            <a:pPr marL="457200" indent="-457200"/>
            <a:r>
              <a:rPr lang="es-MX" sz="2100" b="1">
                <a:solidFill>
                  <a:srgbClr val="000066"/>
                </a:solidFill>
                <a:latin typeface="Tahoma" charset="0"/>
              </a:rPr>
              <a:t>¿Quién es el orador? </a:t>
            </a:r>
          </a:p>
          <a:p>
            <a:pPr marL="457200" indent="-457200"/>
            <a:r>
              <a:rPr lang="es-MX" sz="2100" b="1">
                <a:solidFill>
                  <a:srgbClr val="000066"/>
                </a:solidFill>
                <a:latin typeface="Tahoma" charset="0"/>
              </a:rPr>
              <a:t>¿Por qué se dice esto? </a:t>
            </a:r>
          </a:p>
          <a:p>
            <a:pPr marL="457200" indent="-457200"/>
            <a:r>
              <a:rPr lang="es-MX" sz="2100" b="1">
                <a:solidFill>
                  <a:srgbClr val="000066"/>
                </a:solidFill>
                <a:latin typeface="Tahoma" charset="0"/>
              </a:rPr>
              <a:t>¿A quién es dirigido?</a:t>
            </a:r>
          </a:p>
          <a:p>
            <a:pPr marL="457200" indent="-457200"/>
            <a:r>
              <a:rPr lang="es-MX" sz="2100" b="1">
                <a:solidFill>
                  <a:srgbClr val="000066"/>
                </a:solidFill>
                <a:latin typeface="Tahoma" charset="0"/>
              </a:rPr>
              <a:t>¿Qué se requiere?</a:t>
            </a:r>
          </a:p>
          <a:p>
            <a:pPr marL="457200" indent="-457200"/>
            <a:r>
              <a:rPr lang="es-MX" sz="2100" b="1">
                <a:solidFill>
                  <a:srgbClr val="000066"/>
                </a:solidFill>
                <a:latin typeface="Tahoma" charset="0"/>
              </a:rPr>
              <a:t>¿Cuáles son las condiciones de éxito?</a:t>
            </a:r>
          </a:p>
          <a:p>
            <a:pPr marL="457200" indent="-457200"/>
            <a:r>
              <a:rPr lang="es-MX" sz="2100" b="1">
                <a:solidFill>
                  <a:srgbClr val="000066"/>
                </a:solidFill>
                <a:latin typeface="Tahoma" charset="0"/>
              </a:rPr>
              <a:t>¿Qué lecciones son enseñadas? </a:t>
            </a:r>
          </a:p>
          <a:p>
            <a:pPr marL="457200" indent="-457200"/>
            <a:r>
              <a:rPr lang="es-MX" sz="2100" b="1">
                <a:solidFill>
                  <a:srgbClr val="000066"/>
                </a:solidFill>
                <a:latin typeface="Tahoma" charset="0"/>
              </a:rPr>
              <a:t>¿Qué cualidades son manifestadas?</a:t>
            </a:r>
          </a:p>
        </p:txBody>
      </p:sp>
      <p:sp>
        <p:nvSpPr>
          <p:cNvPr id="148484" name="Text Box 4"/>
          <p:cNvSpPr txBox="1">
            <a:spLocks noChangeArrowheads="1"/>
          </p:cNvSpPr>
          <p:nvPr/>
        </p:nvSpPr>
        <p:spPr bwMode="auto">
          <a:xfrm>
            <a:off x="1814513" y="1952625"/>
            <a:ext cx="5494337"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TEXTUAL </a:t>
            </a:r>
          </a:p>
        </p:txBody>
      </p:sp>
      <p:sp>
        <p:nvSpPr>
          <p:cNvPr id="148485" name="Text Box 5"/>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48486" name="WordArt 6"/>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48487" name="WordArt 7"/>
          <p:cNvSpPr>
            <a:spLocks noChangeArrowheads="1" noChangeShapeType="1" noTextEdit="1"/>
          </p:cNvSpPr>
          <p:nvPr/>
        </p:nvSpPr>
        <p:spPr bwMode="auto">
          <a:xfrm>
            <a:off x="6516688" y="4005263"/>
            <a:ext cx="1362075" cy="1457325"/>
          </a:xfrm>
          <a:prstGeom prst="rect">
            <a:avLst/>
          </a:prstGeom>
        </p:spPr>
        <p:txBody>
          <a:bodyPr wrap="none" fromWordArt="1">
            <a:prstTxWarp prst="textPlain">
              <a:avLst>
                <a:gd name="adj" fmla="val 50000"/>
              </a:avLst>
            </a:prstTxWarp>
          </a:bodyPr>
          <a:lstStyle/>
          <a:p>
            <a:pPr algn="ctr"/>
            <a:r>
              <a:rPr lang="es-ES_tradnl" sz="3600" kern="10">
                <a:ln w="9525">
                  <a:noFill/>
                  <a:round/>
                  <a:headEnd/>
                  <a:tailEnd/>
                </a:ln>
                <a:solidFill>
                  <a:srgbClr val="990033"/>
                </a:solidFill>
                <a:latin typeface="Arial Black"/>
                <a:ea typeface="Arial Black"/>
                <a:cs typeface="Arial Black"/>
              </a:rPr>
              <a:t>?</a:t>
            </a:r>
            <a:endParaRPr lang="es-MX" sz="3600" kern="10">
              <a:ln w="9525">
                <a:noFill/>
                <a:round/>
                <a:headEnd/>
                <a:tailEnd/>
              </a:ln>
              <a:solidFill>
                <a:srgbClr val="990033"/>
              </a:solidFill>
              <a:latin typeface="Arial Black"/>
              <a:ea typeface="Arial Black"/>
              <a:cs typeface="Arial Black"/>
            </a:endParaRPr>
          </a:p>
        </p:txBody>
      </p:sp>
      <p:sp>
        <p:nvSpPr>
          <p:cNvPr id="148489"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Text Box 5"/>
          <p:cNvSpPr txBox="1">
            <a:spLocks noChangeArrowheads="1"/>
          </p:cNvSpPr>
          <p:nvPr/>
        </p:nvSpPr>
        <p:spPr bwMode="auto">
          <a:xfrm>
            <a:off x="827088" y="2492375"/>
            <a:ext cx="7273925" cy="4154984"/>
          </a:xfrm>
          <a:prstGeom prst="rect">
            <a:avLst/>
          </a:prstGeom>
          <a:noFill/>
          <a:ln w="9525">
            <a:noFill/>
            <a:miter lim="800000"/>
            <a:headEnd/>
            <a:tailEnd/>
          </a:ln>
          <a:effectLst>
            <a:outerShdw blurRad="63500" dist="12700" dir="5400000" algn="ctr" rotWithShape="0">
              <a:schemeClr val="bg1">
                <a:alpha val="74998"/>
              </a:schemeClr>
            </a:outerShdw>
          </a:effectLst>
        </p:spPr>
        <p:txBody>
          <a:bodyPr>
            <a:prstTxWarp prst="textNoShape">
              <a:avLst/>
            </a:prstTxWarp>
            <a:spAutoFit/>
          </a:bodyPr>
          <a:lstStyle/>
          <a:p>
            <a:pPr marL="457200" indent="-457200" algn="just"/>
            <a:r>
              <a:rPr lang="es-MX" b="1" dirty="0">
                <a:solidFill>
                  <a:srgbClr val="000066"/>
                </a:solidFill>
              </a:rPr>
              <a:t>II. SÍNTESIS</a:t>
            </a:r>
          </a:p>
          <a:p>
            <a:pPr marL="457200" indent="-457200" algn="just"/>
            <a:r>
              <a:rPr lang="es-MX" b="1" dirty="0">
                <a:solidFill>
                  <a:srgbClr val="000066"/>
                </a:solidFill>
              </a:rPr>
              <a:t>	La palabra síntesis significa “reunir”.  Tiene que ver con el reordenamiento de los puntos, o la construcción de un esquema con los puntos provistos por un texto, pero dispuestos para adecuarse al fin del sermón. Aquí el todo es mayor que la suma de las partes. En el sermón sintético el texto es la fuente del material, pero el sermón incluye un diseño además del material. </a:t>
            </a:r>
          </a:p>
          <a:p>
            <a:pPr marL="457200" indent="-457200" algn="just"/>
            <a:endParaRPr lang="es-MX" b="1" dirty="0">
              <a:solidFill>
                <a:srgbClr val="000066"/>
              </a:solidFill>
            </a:endParaRPr>
          </a:p>
        </p:txBody>
      </p:sp>
      <p:sp>
        <p:nvSpPr>
          <p:cNvPr id="72711" name="Text Box 7"/>
          <p:cNvSpPr txBox="1">
            <a:spLocks noChangeArrowheads="1"/>
          </p:cNvSpPr>
          <p:nvPr/>
        </p:nvSpPr>
        <p:spPr bwMode="auto">
          <a:xfrm>
            <a:off x="1814513" y="1952625"/>
            <a:ext cx="5494337"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TEXTUAL </a:t>
            </a:r>
          </a:p>
        </p:txBody>
      </p:sp>
      <p:sp>
        <p:nvSpPr>
          <p:cNvPr id="72712" name="Text Box 8"/>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2713" name="WordArt 9"/>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2715" name="WordArt 11"/>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827088" y="2852738"/>
            <a:ext cx="5473700" cy="2282825"/>
          </a:xfrm>
          <a:prstGeom prst="rect">
            <a:avLst/>
          </a:prstGeom>
          <a:noFill/>
          <a:ln w="9525">
            <a:noFill/>
            <a:miter lim="800000"/>
            <a:headEnd/>
            <a:tailEnd/>
          </a:ln>
          <a:effectLst>
            <a:outerShdw blurRad="63500" dist="12700" dir="5400000" algn="ctr" rotWithShape="0">
              <a:schemeClr val="bg1">
                <a:alpha val="74998"/>
              </a:schemeClr>
            </a:outerShdw>
          </a:effectLst>
        </p:spPr>
        <p:txBody>
          <a:bodyPr>
            <a:prstTxWarp prst="textNoShape">
              <a:avLst/>
            </a:prstTxWarp>
            <a:spAutoFit/>
          </a:bodyPr>
          <a:lstStyle/>
          <a:p>
            <a:pPr marL="457200" indent="-457200"/>
            <a:r>
              <a:rPr lang="es-MX" b="1"/>
              <a:t>Tres tipos de esquema de sermón</a:t>
            </a:r>
          </a:p>
          <a:p>
            <a:pPr marL="457200" indent="-457200"/>
            <a:r>
              <a:rPr lang="es-MX" b="1"/>
              <a:t>textual sintético:</a:t>
            </a:r>
          </a:p>
          <a:p>
            <a:pPr marL="457200" indent="-457200"/>
            <a:endParaRPr lang="es-MX" b="1"/>
          </a:p>
          <a:p>
            <a:pPr marL="457200" indent="-457200"/>
            <a:r>
              <a:rPr lang="es-MX" b="1"/>
              <a:t>	a) esquema de orden invertido</a:t>
            </a:r>
          </a:p>
          <a:p>
            <a:pPr marL="457200" indent="-457200"/>
            <a:r>
              <a:rPr lang="es-MX" b="1"/>
              <a:t>	b) esquema de tema menor</a:t>
            </a:r>
          </a:p>
          <a:p>
            <a:pPr marL="457200" indent="-457200"/>
            <a:r>
              <a:rPr lang="es-MX" b="1"/>
              <a:t>	c) esquema de diseño</a:t>
            </a:r>
          </a:p>
        </p:txBody>
      </p:sp>
      <p:sp>
        <p:nvSpPr>
          <p:cNvPr id="150531" name="Text Box 3"/>
          <p:cNvSpPr txBox="1">
            <a:spLocks noChangeArrowheads="1"/>
          </p:cNvSpPr>
          <p:nvPr/>
        </p:nvSpPr>
        <p:spPr bwMode="auto">
          <a:xfrm>
            <a:off x="1814513" y="1952625"/>
            <a:ext cx="5494337"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TEXTUAL </a:t>
            </a:r>
          </a:p>
        </p:txBody>
      </p:sp>
      <p:sp>
        <p:nvSpPr>
          <p:cNvPr id="150532" name="Text Box 4"/>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50533" name="WordArt 5"/>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150534" name="Picture 6" descr="MCj02340830000[1]"/>
          <p:cNvPicPr>
            <a:picLocks noGrp="1" noChangeAspect="1" noChangeArrowheads="1"/>
          </p:cNvPicPr>
          <p:nvPr>
            <p:ph/>
          </p:nvPr>
        </p:nvPicPr>
        <p:blipFill>
          <a:blip r:embed="rId2"/>
          <a:srcRect/>
          <a:stretch>
            <a:fillRect/>
          </a:stretch>
        </p:blipFill>
        <p:spPr>
          <a:xfrm>
            <a:off x="5940425" y="3429000"/>
            <a:ext cx="2713038" cy="1352550"/>
          </a:xfrm>
          <a:noFill/>
          <a:ln/>
        </p:spPr>
      </p:pic>
      <p:sp>
        <p:nvSpPr>
          <p:cNvPr id="150541" name="Text Box 13"/>
          <p:cNvSpPr txBox="1">
            <a:spLocks noChangeArrowheads="1"/>
          </p:cNvSpPr>
          <p:nvPr/>
        </p:nvSpPr>
        <p:spPr bwMode="auto">
          <a:xfrm>
            <a:off x="4575175" y="4652963"/>
            <a:ext cx="2012950" cy="822325"/>
          </a:xfrm>
          <a:prstGeom prst="rect">
            <a:avLst/>
          </a:prstGeom>
          <a:noFill/>
          <a:ln w="9525">
            <a:noFill/>
            <a:miter lim="800000"/>
            <a:headEnd/>
            <a:tailEnd/>
          </a:ln>
          <a:effectLst/>
        </p:spPr>
        <p:txBody>
          <a:bodyPr wrap="none">
            <a:prstTxWarp prst="textNoShape">
              <a:avLst/>
            </a:prstTxWarp>
            <a:spAutoFit/>
          </a:bodyPr>
          <a:lstStyle/>
          <a:p>
            <a:r>
              <a:rPr lang="es-MX" b="1"/>
              <a:t>superpuesto</a:t>
            </a:r>
          </a:p>
          <a:p>
            <a:endParaRPr lang="es-MX"/>
          </a:p>
        </p:txBody>
      </p:sp>
      <p:sp>
        <p:nvSpPr>
          <p:cNvPr id="150542"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2" name="Text Box 6"/>
          <p:cNvSpPr txBox="1">
            <a:spLocks noChangeArrowheads="1"/>
          </p:cNvSpPr>
          <p:nvPr/>
        </p:nvSpPr>
        <p:spPr bwMode="auto">
          <a:xfrm>
            <a:off x="1116012" y="2708275"/>
            <a:ext cx="4456119" cy="3416320"/>
          </a:xfrm>
          <a:prstGeom prst="rect">
            <a:avLst/>
          </a:prstGeom>
          <a:noFill/>
          <a:ln w="9525">
            <a:noFill/>
            <a:miter lim="800000"/>
            <a:headEnd/>
            <a:tailEnd/>
          </a:ln>
          <a:effectLst/>
        </p:spPr>
        <p:txBody>
          <a:bodyPr wrap="square">
            <a:prstTxWarp prst="textNoShape">
              <a:avLst/>
            </a:prstTxWarp>
            <a:spAutoFit/>
          </a:bodyPr>
          <a:lstStyle/>
          <a:p>
            <a:pPr algn="just"/>
            <a:r>
              <a:rPr lang="es-MX" b="1" dirty="0"/>
              <a:t>Un sermón expositivo es un discurso basado en una porción de la Escritura, ocupando principalmente con exposición, enteramente restringido en el esquema al pasaje elegido, y pronunciando con miras a persuadir</a:t>
            </a:r>
          </a:p>
        </p:txBody>
      </p:sp>
      <p:sp>
        <p:nvSpPr>
          <p:cNvPr id="70664" name="Text Box 8"/>
          <p:cNvSpPr txBox="1">
            <a:spLocks noChangeArrowheads="1"/>
          </p:cNvSpPr>
          <p:nvPr/>
        </p:nvSpPr>
        <p:spPr bwMode="auto">
          <a:xfrm>
            <a:off x="1814513" y="1952625"/>
            <a:ext cx="5857875"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EXPOSITIVO </a:t>
            </a:r>
          </a:p>
        </p:txBody>
      </p:sp>
      <p:sp>
        <p:nvSpPr>
          <p:cNvPr id="70665" name="Text Box 9"/>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0666" name="WordArt 10"/>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70667" name="Picture 11" descr="BIBLIA"/>
          <p:cNvPicPr>
            <a:picLocks noChangeAspect="1" noChangeArrowheads="1"/>
          </p:cNvPicPr>
          <p:nvPr/>
        </p:nvPicPr>
        <p:blipFill>
          <a:blip r:embed="rId2"/>
          <a:srcRect/>
          <a:stretch>
            <a:fillRect/>
          </a:stretch>
        </p:blipFill>
        <p:spPr bwMode="auto">
          <a:xfrm>
            <a:off x="5651500" y="2997200"/>
            <a:ext cx="2098675" cy="2751138"/>
          </a:xfrm>
          <a:prstGeom prst="rect">
            <a:avLst/>
          </a:prstGeom>
          <a:noFill/>
        </p:spPr>
      </p:pic>
      <p:sp>
        <p:nvSpPr>
          <p:cNvPr id="70669" name="WordArt 13"/>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0" name="Text Box 4"/>
          <p:cNvSpPr txBox="1">
            <a:spLocks noChangeArrowheads="1"/>
          </p:cNvSpPr>
          <p:nvPr/>
        </p:nvSpPr>
        <p:spPr bwMode="auto">
          <a:xfrm>
            <a:off x="1042988" y="2420938"/>
            <a:ext cx="7416800" cy="3940175"/>
          </a:xfrm>
          <a:prstGeom prst="rect">
            <a:avLst/>
          </a:prstGeom>
          <a:noFill/>
          <a:ln w="9525">
            <a:noFill/>
            <a:miter lim="800000"/>
            <a:headEnd/>
            <a:tailEnd/>
          </a:ln>
          <a:effectLst/>
        </p:spPr>
        <p:txBody>
          <a:bodyPr>
            <a:prstTxWarp prst="textNoShape">
              <a:avLst/>
            </a:prstTxWarp>
            <a:spAutoFit/>
          </a:bodyPr>
          <a:lstStyle/>
          <a:p>
            <a:pPr marL="342900" indent="-342900"/>
            <a:r>
              <a:rPr lang="es-MX" sz="2100">
                <a:latin typeface="Tahoma" charset="0"/>
              </a:rPr>
              <a:t>Preguntas acerca del sermón expositivo</a:t>
            </a:r>
          </a:p>
          <a:p>
            <a:pPr marL="342900" indent="-342900"/>
            <a:endParaRPr lang="es-MX" sz="1000">
              <a:latin typeface="Tahoma" charset="0"/>
            </a:endParaRPr>
          </a:p>
          <a:p>
            <a:pPr marL="342900" indent="-342900">
              <a:buFontTx/>
              <a:buAutoNum type="arabicParenR"/>
            </a:pPr>
            <a:r>
              <a:rPr lang="es-MX" sz="2100">
                <a:latin typeface="Tahoma" charset="0"/>
              </a:rPr>
              <a:t>¿Es necesario que la exposición siga el orden de los    versículos en el pasaje?</a:t>
            </a:r>
          </a:p>
          <a:p>
            <a:pPr marL="342900" indent="-342900"/>
            <a:endParaRPr lang="es-MX" sz="800">
              <a:latin typeface="Tahoma" charset="0"/>
            </a:endParaRPr>
          </a:p>
          <a:p>
            <a:pPr marL="342900" indent="-342900"/>
            <a:r>
              <a:rPr lang="es-MX" sz="2100">
                <a:latin typeface="Tahoma" charset="0"/>
              </a:rPr>
              <a:t>2) ¿Tendrá siempre el sermón expositivo la naturaleza de una conferencia que busca sólo explicar e instruir, o tienen lugar la exhortación y la aplicación?</a:t>
            </a:r>
          </a:p>
          <a:p>
            <a:pPr marL="342900" indent="-342900"/>
            <a:endParaRPr lang="es-MX" sz="800">
              <a:latin typeface="Tahoma" charset="0"/>
            </a:endParaRPr>
          </a:p>
          <a:p>
            <a:pPr marL="342900" indent="-342900"/>
            <a:r>
              <a:rPr lang="es-MX" sz="2100">
                <a:latin typeface="Tahoma" charset="0"/>
              </a:rPr>
              <a:t>3) ¿Es necesario la unidad en un sermón expositivo?</a:t>
            </a:r>
          </a:p>
          <a:p>
            <a:pPr marL="342900" indent="-342900"/>
            <a:endParaRPr lang="es-MX" sz="800">
              <a:latin typeface="Tahoma" charset="0"/>
            </a:endParaRPr>
          </a:p>
          <a:p>
            <a:pPr marL="342900" indent="-342900"/>
            <a:r>
              <a:rPr lang="es-MX" sz="2100">
                <a:latin typeface="Tahoma" charset="0"/>
              </a:rPr>
              <a:t>4) ¿Es necesario tratar todo el material en un texto largo?</a:t>
            </a:r>
          </a:p>
          <a:p>
            <a:pPr marL="342900" indent="-342900"/>
            <a:endParaRPr lang="es-MX" sz="800">
              <a:latin typeface="Tahoma" charset="0"/>
            </a:endParaRPr>
          </a:p>
          <a:p>
            <a:pPr marL="342900" indent="-342900"/>
            <a:r>
              <a:rPr lang="es-MX" sz="2100">
                <a:latin typeface="Tahoma" charset="0"/>
              </a:rPr>
              <a:t>5) Es permisible citar pasajes paralelos de otras partes de la Biblia en un sermón expositivo?</a:t>
            </a:r>
          </a:p>
        </p:txBody>
      </p:sp>
      <p:sp>
        <p:nvSpPr>
          <p:cNvPr id="152581" name="Text Box 5"/>
          <p:cNvSpPr txBox="1">
            <a:spLocks noChangeArrowheads="1"/>
          </p:cNvSpPr>
          <p:nvPr/>
        </p:nvSpPr>
        <p:spPr bwMode="auto">
          <a:xfrm>
            <a:off x="1814513" y="1952625"/>
            <a:ext cx="5857875" cy="396875"/>
          </a:xfrm>
          <a:prstGeom prst="rect">
            <a:avLst/>
          </a:prstGeom>
          <a:noFill/>
          <a:ln w="9525">
            <a:noFill/>
            <a:miter lim="800000"/>
            <a:headEnd/>
            <a:tailEnd/>
          </a:ln>
          <a:effectLst/>
        </p:spPr>
        <p:txBody>
          <a:bodyPr wrap="none">
            <a:prstTxWarp prst="textNoShape">
              <a:avLst/>
            </a:prstTxWarp>
            <a:spAutoFit/>
          </a:bodyPr>
          <a:lstStyle/>
          <a:p>
            <a:r>
              <a:rPr lang="es-MX" sz="2000" b="1">
                <a:solidFill>
                  <a:schemeClr val="bg1"/>
                </a:solidFill>
              </a:rPr>
              <a:t>CÓMO CONSTRUIR UN SERMÓN EXPOSITIVO </a:t>
            </a:r>
          </a:p>
        </p:txBody>
      </p:sp>
      <p:sp>
        <p:nvSpPr>
          <p:cNvPr id="152582" name="Text Box 6"/>
          <p:cNvSpPr txBox="1">
            <a:spLocks noChangeArrowheads="1"/>
          </p:cNvSpPr>
          <p:nvPr/>
        </p:nvSpPr>
        <p:spPr bwMode="auto">
          <a:xfrm>
            <a:off x="1042988" y="12176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52583" name="WordArt 7"/>
          <p:cNvSpPr>
            <a:spLocks noChangeArrowheads="1" noChangeShapeType="1" noTextEdit="1"/>
          </p:cNvSpPr>
          <p:nvPr/>
        </p:nvSpPr>
        <p:spPr bwMode="auto">
          <a:xfrm>
            <a:off x="3132138" y="47625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52584" name="WordArt 8"/>
          <p:cNvSpPr>
            <a:spLocks noChangeArrowheads="1" noChangeShapeType="1" noTextEdit="1"/>
          </p:cNvSpPr>
          <p:nvPr/>
        </p:nvSpPr>
        <p:spPr bwMode="auto">
          <a:xfrm>
            <a:off x="7740650" y="2565400"/>
            <a:ext cx="841375" cy="863600"/>
          </a:xfrm>
          <a:prstGeom prst="rect">
            <a:avLst/>
          </a:prstGeom>
        </p:spPr>
        <p:txBody>
          <a:bodyPr wrap="none" fromWordArt="1">
            <a:prstTxWarp prst="textPlain">
              <a:avLst>
                <a:gd name="adj" fmla="val 50000"/>
              </a:avLst>
            </a:prstTxWarp>
          </a:bodyPr>
          <a:lstStyle/>
          <a:p>
            <a:pPr algn="ctr"/>
            <a:r>
              <a:rPr lang="es-ES_tradnl" sz="3600" kern="10">
                <a:ln w="9525">
                  <a:solidFill>
                    <a:srgbClr val="000000"/>
                  </a:solidFill>
                  <a:round/>
                  <a:headEnd/>
                  <a:tailEnd/>
                </a:ln>
                <a:solidFill>
                  <a:srgbClr val="FFFFFF"/>
                </a:solidFill>
                <a:latin typeface="Arial Black"/>
                <a:ea typeface="Arial Black"/>
                <a:cs typeface="Arial Black"/>
              </a:rPr>
              <a:t>¿?</a:t>
            </a:r>
            <a:endParaRPr lang="es-MX" sz="3600" kern="10">
              <a:ln w="9525">
                <a:solidFill>
                  <a:srgbClr val="000000"/>
                </a:solidFill>
                <a:round/>
                <a:headEnd/>
                <a:tailEnd/>
              </a:ln>
              <a:solidFill>
                <a:srgbClr val="FFFFFF"/>
              </a:solidFill>
              <a:latin typeface="Arial Black"/>
              <a:ea typeface="Arial Black"/>
              <a:cs typeface="Arial Black"/>
            </a:endParaRPr>
          </a:p>
        </p:txBody>
      </p:sp>
      <p:sp>
        <p:nvSpPr>
          <p:cNvPr id="152586" name="AutoShape 10"/>
          <p:cNvSpPr>
            <a:spLocks noChangeArrowheads="1"/>
          </p:cNvSpPr>
          <p:nvPr/>
        </p:nvSpPr>
        <p:spPr bwMode="auto">
          <a:xfrm>
            <a:off x="900113" y="2852738"/>
            <a:ext cx="719137" cy="576262"/>
          </a:xfrm>
          <a:prstGeom prst="irregularSeal2">
            <a:avLst/>
          </a:prstGeom>
          <a:noFill/>
          <a:ln w="9525">
            <a:solidFill>
              <a:schemeClr val="tx1"/>
            </a:solidFill>
            <a:miter lim="800000"/>
            <a:headEnd/>
            <a:tailEnd/>
          </a:ln>
          <a:effectLst/>
        </p:spPr>
        <p:txBody>
          <a:bodyPr wrap="none" anchor="ctr">
            <a:prstTxWarp prst="textNoShape">
              <a:avLst/>
            </a:prstTxWarp>
          </a:bodyPr>
          <a:lstStyle/>
          <a:p>
            <a:endParaRPr lang="es-MX"/>
          </a:p>
        </p:txBody>
      </p:sp>
      <p:sp>
        <p:nvSpPr>
          <p:cNvPr id="152587" name="AutoShape 11"/>
          <p:cNvSpPr>
            <a:spLocks noChangeArrowheads="1"/>
          </p:cNvSpPr>
          <p:nvPr/>
        </p:nvSpPr>
        <p:spPr bwMode="auto">
          <a:xfrm>
            <a:off x="900113" y="3573463"/>
            <a:ext cx="719137" cy="576262"/>
          </a:xfrm>
          <a:prstGeom prst="irregularSeal2">
            <a:avLst/>
          </a:prstGeom>
          <a:noFill/>
          <a:ln w="9525">
            <a:solidFill>
              <a:schemeClr val="tx1"/>
            </a:solidFill>
            <a:miter lim="800000"/>
            <a:headEnd/>
            <a:tailEnd/>
          </a:ln>
          <a:effectLst/>
        </p:spPr>
        <p:txBody>
          <a:bodyPr wrap="none" anchor="ctr">
            <a:prstTxWarp prst="textNoShape">
              <a:avLst/>
            </a:prstTxWarp>
          </a:bodyPr>
          <a:lstStyle/>
          <a:p>
            <a:endParaRPr lang="es-MX"/>
          </a:p>
        </p:txBody>
      </p:sp>
      <p:sp>
        <p:nvSpPr>
          <p:cNvPr id="152588" name="AutoShape 12"/>
          <p:cNvSpPr>
            <a:spLocks noChangeArrowheads="1"/>
          </p:cNvSpPr>
          <p:nvPr/>
        </p:nvSpPr>
        <p:spPr bwMode="auto">
          <a:xfrm>
            <a:off x="900113" y="5589588"/>
            <a:ext cx="719137" cy="576262"/>
          </a:xfrm>
          <a:prstGeom prst="irregularSeal2">
            <a:avLst/>
          </a:prstGeom>
          <a:noFill/>
          <a:ln w="9525">
            <a:solidFill>
              <a:schemeClr val="tx1"/>
            </a:solidFill>
            <a:miter lim="800000"/>
            <a:headEnd/>
            <a:tailEnd/>
          </a:ln>
          <a:effectLst/>
        </p:spPr>
        <p:txBody>
          <a:bodyPr wrap="none" anchor="ctr">
            <a:prstTxWarp prst="textNoShape">
              <a:avLst/>
            </a:prstTxWarp>
          </a:bodyPr>
          <a:lstStyle/>
          <a:p>
            <a:endParaRPr lang="es-MX"/>
          </a:p>
        </p:txBody>
      </p:sp>
      <p:sp>
        <p:nvSpPr>
          <p:cNvPr id="152589" name="AutoShape 13"/>
          <p:cNvSpPr>
            <a:spLocks noChangeArrowheads="1"/>
          </p:cNvSpPr>
          <p:nvPr/>
        </p:nvSpPr>
        <p:spPr bwMode="auto">
          <a:xfrm>
            <a:off x="900113" y="5157788"/>
            <a:ext cx="719137" cy="576262"/>
          </a:xfrm>
          <a:prstGeom prst="irregularSeal2">
            <a:avLst/>
          </a:prstGeom>
          <a:noFill/>
          <a:ln w="9525">
            <a:solidFill>
              <a:schemeClr val="tx1"/>
            </a:solidFill>
            <a:miter lim="800000"/>
            <a:headEnd/>
            <a:tailEnd/>
          </a:ln>
          <a:effectLst/>
        </p:spPr>
        <p:txBody>
          <a:bodyPr wrap="none" anchor="ctr">
            <a:prstTxWarp prst="textNoShape">
              <a:avLst/>
            </a:prstTxWarp>
          </a:bodyPr>
          <a:lstStyle/>
          <a:p>
            <a:endParaRPr lang="es-MX"/>
          </a:p>
        </p:txBody>
      </p:sp>
      <p:sp>
        <p:nvSpPr>
          <p:cNvPr id="152590" name="AutoShape 14"/>
          <p:cNvSpPr>
            <a:spLocks noChangeArrowheads="1"/>
          </p:cNvSpPr>
          <p:nvPr/>
        </p:nvSpPr>
        <p:spPr bwMode="auto">
          <a:xfrm>
            <a:off x="900113" y="4652963"/>
            <a:ext cx="719137" cy="576262"/>
          </a:xfrm>
          <a:prstGeom prst="irregularSeal2">
            <a:avLst/>
          </a:prstGeom>
          <a:noFill/>
          <a:ln w="9525">
            <a:solidFill>
              <a:schemeClr val="tx1"/>
            </a:solidFill>
            <a:miter lim="800000"/>
            <a:headEnd/>
            <a:tailEnd/>
          </a:ln>
          <a:effectLst/>
        </p:spPr>
        <p:txBody>
          <a:bodyPr wrap="none" anchor="ctr">
            <a:prstTxWarp prst="textNoShape">
              <a:avLst/>
            </a:prstTxWarp>
          </a:bodyPr>
          <a:lstStyle/>
          <a:p>
            <a:endParaRPr lang="es-MX"/>
          </a:p>
        </p:txBody>
      </p:sp>
      <p:sp>
        <p:nvSpPr>
          <p:cNvPr id="152591" name="WordArt 15"/>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Text Box 4"/>
          <p:cNvSpPr txBox="1">
            <a:spLocks noChangeArrowheads="1"/>
          </p:cNvSpPr>
          <p:nvPr/>
        </p:nvSpPr>
        <p:spPr bwMode="auto">
          <a:xfrm>
            <a:off x="1476375"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sp>
        <p:nvSpPr>
          <p:cNvPr id="73733" name="Text Box 5"/>
          <p:cNvSpPr txBox="1">
            <a:spLocks noChangeArrowheads="1"/>
          </p:cNvSpPr>
          <p:nvPr/>
        </p:nvSpPr>
        <p:spPr bwMode="auto">
          <a:xfrm>
            <a:off x="1979613" y="2781300"/>
            <a:ext cx="3190875" cy="2654300"/>
          </a:xfrm>
          <a:prstGeom prst="rect">
            <a:avLst/>
          </a:prstGeom>
          <a:noFill/>
          <a:ln w="9525">
            <a:noFill/>
            <a:miter lim="800000"/>
            <a:headEnd/>
            <a:tailEnd/>
          </a:ln>
          <a:effectLst/>
        </p:spPr>
        <p:txBody>
          <a:bodyPr wrap="none">
            <a:prstTxWarp prst="textNoShape">
              <a:avLst/>
            </a:prstTxWarp>
            <a:spAutoFit/>
          </a:bodyPr>
          <a:lstStyle/>
          <a:p>
            <a:pPr marL="342900" indent="-342900">
              <a:buFontTx/>
              <a:buAutoNum type="arabicParenR"/>
            </a:pPr>
            <a:r>
              <a:rPr lang="es-MX" sz="2800" b="1"/>
              <a:t>Doctrinal </a:t>
            </a:r>
          </a:p>
          <a:p>
            <a:pPr marL="342900" indent="-342900">
              <a:buFontTx/>
              <a:buAutoNum type="arabicParenR"/>
            </a:pPr>
            <a:r>
              <a:rPr lang="es-MX" sz="2800" b="1"/>
              <a:t>Ético</a:t>
            </a:r>
          </a:p>
          <a:p>
            <a:pPr marL="342900" indent="-342900">
              <a:buFontTx/>
              <a:buAutoNum type="arabicParenR"/>
            </a:pPr>
            <a:r>
              <a:rPr lang="es-MX" sz="2800" b="1"/>
              <a:t>De inferencia</a:t>
            </a:r>
          </a:p>
          <a:p>
            <a:pPr marL="342900" indent="-342900"/>
            <a:r>
              <a:rPr lang="es-MX" sz="2800" b="1"/>
              <a:t>4) Biográfico</a:t>
            </a:r>
          </a:p>
          <a:p>
            <a:pPr marL="342900" indent="-342900"/>
            <a:r>
              <a:rPr lang="es-MX" sz="2800" b="1"/>
              <a:t>5) Analógico</a:t>
            </a:r>
          </a:p>
          <a:p>
            <a:pPr marL="342900" indent="-342900"/>
            <a:r>
              <a:rPr lang="es-MX" sz="2800" b="1"/>
              <a:t>6) De proposición</a:t>
            </a:r>
          </a:p>
        </p:txBody>
      </p:sp>
      <p:sp>
        <p:nvSpPr>
          <p:cNvPr id="73735" name="Text Box 7"/>
          <p:cNvSpPr txBox="1">
            <a:spLocks noChangeArrowheads="1"/>
          </p:cNvSpPr>
          <p:nvPr/>
        </p:nvSpPr>
        <p:spPr bwMode="auto">
          <a:xfrm>
            <a:off x="1911350" y="4868863"/>
            <a:ext cx="184150" cy="822325"/>
          </a:xfrm>
          <a:prstGeom prst="rect">
            <a:avLst/>
          </a:prstGeom>
          <a:noFill/>
          <a:ln w="9525">
            <a:noFill/>
            <a:miter lim="800000"/>
            <a:headEnd/>
            <a:tailEnd/>
          </a:ln>
          <a:effectLst/>
        </p:spPr>
        <p:txBody>
          <a:bodyPr wrap="none">
            <a:prstTxWarp prst="textNoShape">
              <a:avLst/>
            </a:prstTxWarp>
            <a:spAutoFit/>
          </a:bodyPr>
          <a:lstStyle/>
          <a:p>
            <a:pPr marL="342900" indent="-342900"/>
            <a:endParaRPr lang="es-MX"/>
          </a:p>
          <a:p>
            <a:pPr marL="342900" indent="-342900"/>
            <a:endParaRPr lang="es-MX"/>
          </a:p>
        </p:txBody>
      </p:sp>
      <p:pic>
        <p:nvPicPr>
          <p:cNvPr id="73736" name="Picture 8" descr="BIBLIA07"/>
          <p:cNvPicPr>
            <a:picLocks noChangeAspect="1" noChangeArrowheads="1"/>
          </p:cNvPicPr>
          <p:nvPr/>
        </p:nvPicPr>
        <p:blipFill>
          <a:blip r:embed="rId2"/>
          <a:srcRect/>
          <a:stretch>
            <a:fillRect/>
          </a:stretch>
        </p:blipFill>
        <p:spPr bwMode="auto">
          <a:xfrm>
            <a:off x="5651500" y="3141663"/>
            <a:ext cx="2195513" cy="1647825"/>
          </a:xfrm>
          <a:prstGeom prst="rect">
            <a:avLst/>
          </a:prstGeom>
          <a:noFill/>
          <a:ln w="9525">
            <a:noFill/>
            <a:miter lim="800000"/>
            <a:headEnd/>
            <a:tailEnd/>
          </a:ln>
        </p:spPr>
      </p:pic>
      <p:sp>
        <p:nvSpPr>
          <p:cNvPr id="73741" name="Text Box 13"/>
          <p:cNvSpPr txBox="1">
            <a:spLocks noChangeArrowheads="1"/>
          </p:cNvSpPr>
          <p:nvPr/>
        </p:nvSpPr>
        <p:spPr bwMode="auto">
          <a:xfrm>
            <a:off x="1033463" y="1412875"/>
            <a:ext cx="7075487" cy="519113"/>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3742" name="WordArt 14"/>
          <p:cNvSpPr>
            <a:spLocks noChangeArrowheads="1" noChangeShapeType="1" noTextEdit="1"/>
          </p:cNvSpPr>
          <p:nvPr/>
        </p:nvSpPr>
        <p:spPr bwMode="auto">
          <a:xfrm>
            <a:off x="3201988" y="404813"/>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3743" name="WordArt 15"/>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1020763"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pic>
        <p:nvPicPr>
          <p:cNvPr id="157701" name="Picture 5" descr="BIBLIA07"/>
          <p:cNvPicPr>
            <a:picLocks noChangeAspect="1" noChangeArrowheads="1"/>
          </p:cNvPicPr>
          <p:nvPr/>
        </p:nvPicPr>
        <p:blipFill>
          <a:blip r:embed="rId2"/>
          <a:srcRect/>
          <a:stretch>
            <a:fillRect/>
          </a:stretch>
        </p:blipFill>
        <p:spPr bwMode="auto">
          <a:xfrm>
            <a:off x="6516688" y="3429000"/>
            <a:ext cx="2195512" cy="1647825"/>
          </a:xfrm>
          <a:prstGeom prst="rect">
            <a:avLst/>
          </a:prstGeom>
          <a:noFill/>
          <a:ln w="9525">
            <a:noFill/>
            <a:miter lim="800000"/>
            <a:headEnd/>
            <a:tailEnd/>
          </a:ln>
        </p:spPr>
      </p:pic>
      <p:sp>
        <p:nvSpPr>
          <p:cNvPr id="157702" name="Text Box 6"/>
          <p:cNvSpPr txBox="1">
            <a:spLocks noChangeArrowheads="1"/>
          </p:cNvSpPr>
          <p:nvPr/>
        </p:nvSpPr>
        <p:spPr bwMode="auto">
          <a:xfrm>
            <a:off x="755650" y="2565400"/>
            <a:ext cx="5832475" cy="4031873"/>
          </a:xfrm>
          <a:prstGeom prst="rect">
            <a:avLst/>
          </a:prstGeom>
          <a:noFill/>
          <a:ln w="9525">
            <a:noFill/>
            <a:miter lim="800000"/>
            <a:headEnd/>
            <a:tailEnd/>
          </a:ln>
          <a:effectLst/>
        </p:spPr>
        <p:txBody>
          <a:bodyPr>
            <a:prstTxWarp prst="textNoShape">
              <a:avLst/>
            </a:prstTxWarp>
            <a:spAutoFit/>
          </a:bodyPr>
          <a:lstStyle/>
          <a:p>
            <a:pPr algn="just"/>
            <a:r>
              <a:rPr lang="es-MX" sz="2200" b="1" dirty="0"/>
              <a:t>1) El </a:t>
            </a:r>
            <a:r>
              <a:rPr lang="es-MX" sz="2200" b="1" i="1" dirty="0">
                <a:solidFill>
                  <a:srgbClr val="990033"/>
                </a:solidFill>
              </a:rPr>
              <a:t>sermón expositivo doctrinal</a:t>
            </a:r>
            <a:r>
              <a:rPr lang="es-MX" sz="2200" b="1" dirty="0"/>
              <a:t> es aquel cuyo fin es exponer la enseñanza doctrinal de un texto, aquel en el que la unidad del sermón se basa en doctrinas relacionadas</a:t>
            </a:r>
          </a:p>
          <a:p>
            <a:pPr algn="just"/>
            <a:endParaRPr lang="es-MX" sz="1400" b="1" dirty="0"/>
          </a:p>
          <a:p>
            <a:pPr algn="just"/>
            <a:r>
              <a:rPr lang="es-MX" sz="2200" b="1" dirty="0"/>
              <a:t>Cuando uno predica sobre un texto tomado de la parte doctrinal de una epístola, casi siempre se tendrá como fin enseñar e imponer la doctrina de la Biblia; entonces, el sermón sería clasificado como “doctrinal”</a:t>
            </a:r>
          </a:p>
        </p:txBody>
      </p:sp>
      <p:sp>
        <p:nvSpPr>
          <p:cNvPr id="157705" name="Text Box 9"/>
          <p:cNvSpPr txBox="1">
            <a:spLocks noChangeArrowheads="1"/>
          </p:cNvSpPr>
          <p:nvPr/>
        </p:nvSpPr>
        <p:spPr bwMode="auto">
          <a:xfrm>
            <a:off x="1258888" y="12684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57706" name="WordArt 10"/>
          <p:cNvSpPr>
            <a:spLocks noChangeArrowheads="1" noChangeShapeType="1" noTextEdit="1"/>
          </p:cNvSpPr>
          <p:nvPr/>
        </p:nvSpPr>
        <p:spPr bwMode="auto">
          <a:xfrm>
            <a:off x="32035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57707" name="WordArt 11"/>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0" name="Text Box 8"/>
          <p:cNvSpPr txBox="1">
            <a:spLocks noChangeArrowheads="1"/>
          </p:cNvSpPr>
          <p:nvPr/>
        </p:nvSpPr>
        <p:spPr bwMode="auto">
          <a:xfrm>
            <a:off x="1020763"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sp>
        <p:nvSpPr>
          <p:cNvPr id="74761" name="Text Box 9"/>
          <p:cNvSpPr txBox="1">
            <a:spLocks noChangeArrowheads="1"/>
          </p:cNvSpPr>
          <p:nvPr/>
        </p:nvSpPr>
        <p:spPr bwMode="auto">
          <a:xfrm>
            <a:off x="1033463" y="1341438"/>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4762" name="WordArt 10"/>
          <p:cNvSpPr>
            <a:spLocks noChangeArrowheads="1" noChangeShapeType="1" noTextEdit="1"/>
          </p:cNvSpPr>
          <p:nvPr/>
        </p:nvSpPr>
        <p:spPr bwMode="auto">
          <a:xfrm>
            <a:off x="3203575" y="43180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74763" name="Picture 11" descr="amigosconJesús"/>
          <p:cNvPicPr>
            <a:picLocks noChangeAspect="1" noChangeArrowheads="1"/>
          </p:cNvPicPr>
          <p:nvPr/>
        </p:nvPicPr>
        <p:blipFill>
          <a:blip r:embed="rId2"/>
          <a:srcRect/>
          <a:stretch>
            <a:fillRect/>
          </a:stretch>
        </p:blipFill>
        <p:spPr bwMode="auto">
          <a:xfrm>
            <a:off x="5050597" y="2786058"/>
            <a:ext cx="3625091" cy="3681417"/>
          </a:xfrm>
          <a:prstGeom prst="rect">
            <a:avLst/>
          </a:prstGeom>
          <a:noFill/>
        </p:spPr>
      </p:pic>
      <p:sp>
        <p:nvSpPr>
          <p:cNvPr id="74758" name="Text Box 6"/>
          <p:cNvSpPr txBox="1">
            <a:spLocks noChangeArrowheads="1"/>
          </p:cNvSpPr>
          <p:nvPr/>
        </p:nvSpPr>
        <p:spPr bwMode="auto">
          <a:xfrm>
            <a:off x="827088" y="2636838"/>
            <a:ext cx="4032250" cy="3662541"/>
          </a:xfrm>
          <a:prstGeom prst="rect">
            <a:avLst/>
          </a:prstGeom>
          <a:noFill/>
          <a:ln w="9525">
            <a:noFill/>
            <a:miter lim="800000"/>
            <a:headEnd/>
            <a:tailEnd/>
          </a:ln>
          <a:effectLst/>
        </p:spPr>
        <p:txBody>
          <a:bodyPr>
            <a:prstTxWarp prst="textNoShape">
              <a:avLst/>
            </a:prstTxWarp>
            <a:spAutoFit/>
          </a:bodyPr>
          <a:lstStyle/>
          <a:p>
            <a:pPr algn="just"/>
            <a:r>
              <a:rPr lang="es-MX" dirty="0"/>
              <a:t>2) </a:t>
            </a:r>
            <a:r>
              <a:rPr lang="es-MX" dirty="0" smtClean="0"/>
              <a:t>El </a:t>
            </a:r>
            <a:r>
              <a:rPr lang="es-MX" i="1" dirty="0" smtClean="0">
                <a:solidFill>
                  <a:srgbClr val="990033"/>
                </a:solidFill>
              </a:rPr>
              <a:t>sermón </a:t>
            </a:r>
            <a:r>
              <a:rPr lang="es-MX" i="1" dirty="0">
                <a:solidFill>
                  <a:srgbClr val="990033"/>
                </a:solidFill>
              </a:rPr>
              <a:t>expositivo ético</a:t>
            </a:r>
            <a:r>
              <a:rPr lang="es-MX" dirty="0"/>
              <a:t> es aquel cuyo fin es descubrir, explicar e imponer reglas de correcta conducta cristiana.  Sermones construidos sobre textos que tratan de la moral y conducta de los cristianos.</a:t>
            </a:r>
          </a:p>
          <a:p>
            <a:pPr algn="just"/>
            <a:endParaRPr lang="es-MX" sz="1600" dirty="0"/>
          </a:p>
        </p:txBody>
      </p:sp>
      <p:sp>
        <p:nvSpPr>
          <p:cNvPr id="74764"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PPLM1017"/>
          <p:cNvPicPr>
            <a:picLocks noChangeAspect="1" noChangeArrowheads="1"/>
          </p:cNvPicPr>
          <p:nvPr/>
        </p:nvPicPr>
        <p:blipFill>
          <a:blip r:embed="rId2"/>
          <a:srcRect/>
          <a:stretch>
            <a:fillRect/>
          </a:stretch>
        </p:blipFill>
        <p:spPr bwMode="auto">
          <a:xfrm>
            <a:off x="5435600" y="3068638"/>
            <a:ext cx="2987675" cy="2392362"/>
          </a:xfrm>
          <a:prstGeom prst="rect">
            <a:avLst/>
          </a:prstGeom>
          <a:noFill/>
        </p:spPr>
      </p:pic>
      <p:sp>
        <p:nvSpPr>
          <p:cNvPr id="9221" name="WordArt 5"/>
          <p:cNvSpPr>
            <a:spLocks noChangeArrowheads="1" noChangeShapeType="1" noTextEdit="1"/>
          </p:cNvSpPr>
          <p:nvPr/>
        </p:nvSpPr>
        <p:spPr bwMode="auto">
          <a:xfrm>
            <a:off x="1042988" y="1557338"/>
            <a:ext cx="6626225" cy="287337"/>
          </a:xfrm>
          <a:prstGeom prst="rect">
            <a:avLst/>
          </a:prstGeom>
        </p:spPr>
        <p:txBody>
          <a:bodyPr wrap="none" fromWordArt="1">
            <a:prstTxWarp prst="textPlain">
              <a:avLst>
                <a:gd name="adj" fmla="val 50000"/>
              </a:avLst>
            </a:prstTxWarp>
          </a:bodyPr>
          <a:lstStyle/>
          <a:p>
            <a:pPr algn="ctr"/>
            <a:r>
              <a:rPr lang="es-ES_tradnl" sz="3600" kern="10">
                <a:ln w="12700">
                  <a:solidFill>
                    <a:schemeClr val="tx1"/>
                  </a:solidFill>
                  <a:round/>
                  <a:headEnd/>
                  <a:tailEnd/>
                </a:ln>
                <a:solidFill>
                  <a:srgbClr val="000066"/>
                </a:solidFill>
                <a:latin typeface="Arial Black"/>
                <a:ea typeface="Arial Black"/>
                <a:cs typeface="Arial Black"/>
              </a:rPr>
              <a:t>2. LÍDERES DE LA IGLESIA COMO ORADORES PÚBLICOS</a:t>
            </a:r>
            <a:endParaRPr lang="es-MX" sz="3600" kern="10">
              <a:ln w="12700">
                <a:solidFill>
                  <a:schemeClr val="tx1"/>
                </a:solidFill>
                <a:round/>
                <a:headEnd/>
                <a:tailEnd/>
              </a:ln>
              <a:solidFill>
                <a:srgbClr val="000066"/>
              </a:solidFill>
              <a:latin typeface="Arial Black"/>
              <a:ea typeface="Arial Black"/>
              <a:cs typeface="Arial Black"/>
            </a:endParaRPr>
          </a:p>
        </p:txBody>
      </p:sp>
      <p:sp>
        <p:nvSpPr>
          <p:cNvPr id="9222" name="Text Box 6"/>
          <p:cNvSpPr txBox="1">
            <a:spLocks noChangeArrowheads="1"/>
          </p:cNvSpPr>
          <p:nvPr/>
        </p:nvSpPr>
        <p:spPr bwMode="auto">
          <a:xfrm>
            <a:off x="1258888" y="2922588"/>
            <a:ext cx="4321175" cy="1187450"/>
          </a:xfrm>
          <a:prstGeom prst="rect">
            <a:avLst/>
          </a:prstGeom>
          <a:noFill/>
          <a:ln w="9525">
            <a:noFill/>
            <a:miter lim="800000"/>
            <a:headEnd/>
            <a:tailEnd/>
          </a:ln>
          <a:effectLst/>
        </p:spPr>
        <p:txBody>
          <a:bodyPr>
            <a:prstTxWarp prst="textNoShape">
              <a:avLst/>
            </a:prstTxWarp>
            <a:spAutoFit/>
          </a:bodyPr>
          <a:lstStyle/>
          <a:p>
            <a:r>
              <a:rPr lang="es-MX" b="1"/>
              <a:t>Pablo alentó a Tito a desarrollar su voz de orador. </a:t>
            </a:r>
          </a:p>
        </p:txBody>
      </p:sp>
      <p:sp>
        <p:nvSpPr>
          <p:cNvPr id="9223" name="Text Box 7"/>
          <p:cNvSpPr txBox="1">
            <a:spLocks noChangeArrowheads="1"/>
          </p:cNvSpPr>
          <p:nvPr/>
        </p:nvSpPr>
        <p:spPr bwMode="auto">
          <a:xfrm>
            <a:off x="1042988" y="4608513"/>
            <a:ext cx="4321175" cy="1552575"/>
          </a:xfrm>
          <a:prstGeom prst="rect">
            <a:avLst/>
          </a:prstGeom>
          <a:noFill/>
          <a:ln w="9525">
            <a:noFill/>
            <a:miter lim="800000"/>
            <a:headEnd/>
            <a:tailEnd/>
          </a:ln>
          <a:effectLst/>
        </p:spPr>
        <p:txBody>
          <a:bodyPr>
            <a:prstTxWarp prst="textNoShape">
              <a:avLst/>
            </a:prstTxWarp>
            <a:spAutoFit/>
          </a:bodyPr>
          <a:lstStyle/>
          <a:p>
            <a:r>
              <a:rPr lang="es-MX" b="1"/>
              <a:t>Los líderes de la iglesia al predicar, deben buscar hacer el significado de la Palabra de Dios claro.</a:t>
            </a:r>
          </a:p>
        </p:txBody>
      </p:sp>
      <p:sp>
        <p:nvSpPr>
          <p:cNvPr id="9226" name="Text Box 10"/>
          <p:cNvSpPr txBox="1">
            <a:spLocks noChangeArrowheads="1"/>
          </p:cNvSpPr>
          <p:nvPr/>
        </p:nvSpPr>
        <p:spPr bwMode="auto">
          <a:xfrm>
            <a:off x="0" y="0"/>
            <a:ext cx="9144000" cy="304800"/>
          </a:xfrm>
          <a:prstGeom prst="rect">
            <a:avLst/>
          </a:prstGeom>
          <a:noFill/>
          <a:ln w="9525">
            <a:noFill/>
            <a:miter lim="800000"/>
            <a:headEnd/>
            <a:tailEnd/>
          </a:ln>
          <a:effectLst/>
        </p:spPr>
        <p:txBody>
          <a:bodyPr>
            <a:prstTxWarp prst="textNoShape">
              <a:avLst/>
            </a:prstTxWarp>
            <a:spAutoFit/>
          </a:bodyPr>
          <a:lstStyle/>
          <a:p>
            <a:pPr algn="r">
              <a:spcBef>
                <a:spcPct val="50000"/>
              </a:spcBef>
            </a:pPr>
            <a:r>
              <a:rPr lang="es-MX" sz="1400" b="1" i="1">
                <a:solidFill>
                  <a:schemeClr val="bg1"/>
                </a:solidFill>
              </a:rPr>
              <a:t>LA IMPORTANCIA DE HABLAR EN PÚBLICO</a:t>
            </a:r>
          </a:p>
        </p:txBody>
      </p:sp>
      <p:sp>
        <p:nvSpPr>
          <p:cNvPr id="9227" name="Text Box 11"/>
          <p:cNvSpPr txBox="1">
            <a:spLocks noChangeArrowheads="1"/>
          </p:cNvSpPr>
          <p:nvPr/>
        </p:nvSpPr>
        <p:spPr bwMode="auto">
          <a:xfrm>
            <a:off x="755650" y="739775"/>
            <a:ext cx="7885113"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          LA IMPORTANCIA DE HABLAR EN PÚBLICO</a:t>
            </a:r>
          </a:p>
        </p:txBody>
      </p:sp>
      <p:sp>
        <p:nvSpPr>
          <p:cNvPr id="9228" name="Text Box 12"/>
          <p:cNvSpPr txBox="1">
            <a:spLocks noChangeArrowheads="1"/>
          </p:cNvSpPr>
          <p:nvPr/>
        </p:nvSpPr>
        <p:spPr bwMode="auto">
          <a:xfrm>
            <a:off x="827088" y="2520950"/>
            <a:ext cx="2089150" cy="457200"/>
          </a:xfrm>
          <a:prstGeom prst="rect">
            <a:avLst/>
          </a:prstGeom>
          <a:gradFill rotWithShape="1">
            <a:gsLst>
              <a:gs pos="0">
                <a:schemeClr val="hlink"/>
              </a:gs>
              <a:gs pos="50000">
                <a:srgbClr val="FFFFFF"/>
              </a:gs>
              <a:gs pos="100000">
                <a:schemeClr val="hlink"/>
              </a:gs>
            </a:gsLst>
            <a:lin ang="5400000" scaled="1"/>
          </a:gradFill>
          <a:ln w="9525">
            <a:noFill/>
            <a:miter lim="800000"/>
            <a:headEnd/>
            <a:tailEnd/>
          </a:ln>
          <a:effectLst/>
        </p:spPr>
        <p:txBody>
          <a:bodyPr>
            <a:prstTxWarp prst="textNoShape">
              <a:avLst/>
            </a:prstTxWarp>
            <a:spAutoFit/>
          </a:bodyPr>
          <a:lstStyle/>
          <a:p>
            <a:pPr>
              <a:spcBef>
                <a:spcPct val="50000"/>
              </a:spcBef>
            </a:pPr>
            <a:r>
              <a:rPr lang="es-MX" b="1"/>
              <a:t>Tito 2:8</a:t>
            </a:r>
          </a:p>
        </p:txBody>
      </p:sp>
      <p:sp>
        <p:nvSpPr>
          <p:cNvPr id="9229" name="Text Box 13"/>
          <p:cNvSpPr txBox="1">
            <a:spLocks noChangeArrowheads="1"/>
          </p:cNvSpPr>
          <p:nvPr/>
        </p:nvSpPr>
        <p:spPr bwMode="auto">
          <a:xfrm>
            <a:off x="836613" y="4176713"/>
            <a:ext cx="2151062" cy="457200"/>
          </a:xfrm>
          <a:prstGeom prst="rect">
            <a:avLst/>
          </a:prstGeom>
          <a:gradFill rotWithShape="1">
            <a:gsLst>
              <a:gs pos="0">
                <a:schemeClr val="hlink"/>
              </a:gs>
              <a:gs pos="50000">
                <a:srgbClr val="FFFFFF"/>
              </a:gs>
              <a:gs pos="100000">
                <a:schemeClr val="hlink"/>
              </a:gs>
            </a:gsLst>
            <a:lin ang="5400000" scaled="1"/>
          </a:gradFill>
          <a:ln w="9525">
            <a:noFill/>
            <a:miter lim="800000"/>
            <a:headEnd/>
            <a:tailEnd/>
          </a:ln>
          <a:effectLst/>
        </p:spPr>
        <p:txBody>
          <a:bodyPr wrap="none">
            <a:prstTxWarp prst="textNoShape">
              <a:avLst/>
            </a:prstTxWarp>
            <a:spAutoFit/>
          </a:bodyPr>
          <a:lstStyle/>
          <a:p>
            <a:r>
              <a:rPr lang="es-MX" b="1"/>
              <a:t>Nehemías 8:8</a:t>
            </a:r>
          </a:p>
        </p:txBody>
      </p:sp>
      <p:sp>
        <p:nvSpPr>
          <p:cNvPr id="9230" name="WordArt 14"/>
          <p:cNvSpPr>
            <a:spLocks noChangeArrowheads="1" noChangeShapeType="1" noTextEdit="1"/>
          </p:cNvSpPr>
          <p:nvPr/>
        </p:nvSpPr>
        <p:spPr bwMode="auto">
          <a:xfrm>
            <a:off x="611188" y="36036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additive="base">
                                        <p:cTn id="7" dur="500" fill="hold"/>
                                        <p:tgtEl>
                                          <p:spTgt spid="9220"/>
                                        </p:tgtEl>
                                        <p:attrNameLst>
                                          <p:attrName>ppt_x</p:attrName>
                                        </p:attrNameLst>
                                      </p:cBhvr>
                                      <p:tavLst>
                                        <p:tav tm="0">
                                          <p:val>
                                            <p:strVal val="0-#ppt_w/2"/>
                                          </p:val>
                                        </p:tav>
                                        <p:tav tm="100000">
                                          <p:val>
                                            <p:strVal val="#ppt_x"/>
                                          </p:val>
                                        </p:tav>
                                      </p:tavLst>
                                    </p:anim>
                                    <p:anim calcmode="lin" valueType="num">
                                      <p:cBhvr additive="base">
                                        <p:cTn id="8" dur="500" fill="hold"/>
                                        <p:tgtEl>
                                          <p:spTgt spid="9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8" name="Picture 8" descr="Arca de Noédibujo"/>
          <p:cNvPicPr>
            <a:picLocks noChangeAspect="1" noChangeArrowheads="1"/>
          </p:cNvPicPr>
          <p:nvPr/>
        </p:nvPicPr>
        <p:blipFill>
          <a:blip r:embed="rId2"/>
          <a:srcRect/>
          <a:stretch>
            <a:fillRect/>
          </a:stretch>
        </p:blipFill>
        <p:spPr bwMode="auto">
          <a:xfrm>
            <a:off x="5580063" y="3429000"/>
            <a:ext cx="3149600" cy="2270125"/>
          </a:xfrm>
          <a:prstGeom prst="rect">
            <a:avLst/>
          </a:prstGeom>
          <a:noFill/>
        </p:spPr>
      </p:pic>
      <p:sp>
        <p:nvSpPr>
          <p:cNvPr id="158723" name="Text Box 3"/>
          <p:cNvSpPr txBox="1">
            <a:spLocks noChangeArrowheads="1"/>
          </p:cNvSpPr>
          <p:nvPr/>
        </p:nvSpPr>
        <p:spPr bwMode="auto">
          <a:xfrm>
            <a:off x="971551" y="2349500"/>
            <a:ext cx="4672020" cy="4293483"/>
          </a:xfrm>
          <a:prstGeom prst="rect">
            <a:avLst/>
          </a:prstGeom>
          <a:noFill/>
          <a:ln w="9525">
            <a:noFill/>
            <a:miter lim="800000"/>
            <a:headEnd/>
            <a:tailEnd/>
          </a:ln>
          <a:effectLst/>
        </p:spPr>
        <p:txBody>
          <a:bodyPr wrap="square">
            <a:prstTxWarp prst="textNoShape">
              <a:avLst/>
            </a:prstTxWarp>
            <a:spAutoFit/>
          </a:bodyPr>
          <a:lstStyle/>
          <a:p>
            <a:pPr algn="just"/>
            <a:endParaRPr lang="es-MX" sz="2100" b="1" dirty="0"/>
          </a:p>
          <a:p>
            <a:pPr algn="just"/>
            <a:r>
              <a:rPr lang="es-MX" sz="2100" b="1" dirty="0"/>
              <a:t>3) El </a:t>
            </a:r>
            <a:r>
              <a:rPr lang="es-MX" sz="2100" b="1" i="1" dirty="0">
                <a:solidFill>
                  <a:srgbClr val="990033"/>
                </a:solidFill>
              </a:rPr>
              <a:t>sermón expositivo de inferencia</a:t>
            </a:r>
            <a:r>
              <a:rPr lang="es-MX" sz="2100" b="1" dirty="0"/>
              <a:t> (deducción o relación) es aquel que cuyas divisiones derivan de inferencias tomadas del hecho y detalles de un texto narrativo. En una historia, las ideas del texto o los hechos no son directamente declarados, sino que deben ser inferidos de la conducta de los personajes en la narrativa, sus conversaciones y su éxito o fracaso. </a:t>
            </a:r>
          </a:p>
        </p:txBody>
      </p:sp>
      <p:sp>
        <p:nvSpPr>
          <p:cNvPr id="158725" name="Text Box 5"/>
          <p:cNvSpPr txBox="1">
            <a:spLocks noChangeArrowheads="1"/>
          </p:cNvSpPr>
          <p:nvPr/>
        </p:nvSpPr>
        <p:spPr bwMode="auto">
          <a:xfrm>
            <a:off x="1020763"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sp>
        <p:nvSpPr>
          <p:cNvPr id="158726" name="Text Box 6"/>
          <p:cNvSpPr txBox="1">
            <a:spLocks noChangeArrowheads="1"/>
          </p:cNvSpPr>
          <p:nvPr/>
        </p:nvSpPr>
        <p:spPr bwMode="auto">
          <a:xfrm>
            <a:off x="1258888" y="1268413"/>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58727" name="WordArt 7"/>
          <p:cNvSpPr>
            <a:spLocks noChangeArrowheads="1" noChangeShapeType="1" noTextEdit="1"/>
          </p:cNvSpPr>
          <p:nvPr/>
        </p:nvSpPr>
        <p:spPr bwMode="auto">
          <a:xfrm>
            <a:off x="3203575" y="43180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58729"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Text Box 4"/>
          <p:cNvSpPr txBox="1">
            <a:spLocks noChangeArrowheads="1"/>
          </p:cNvSpPr>
          <p:nvPr/>
        </p:nvSpPr>
        <p:spPr bwMode="auto">
          <a:xfrm>
            <a:off x="900113" y="2492375"/>
            <a:ext cx="3671887" cy="4154984"/>
          </a:xfrm>
          <a:prstGeom prst="rect">
            <a:avLst/>
          </a:prstGeom>
          <a:noFill/>
          <a:ln w="9525">
            <a:noFill/>
            <a:miter lim="800000"/>
            <a:headEnd/>
            <a:tailEnd/>
          </a:ln>
          <a:effectLst/>
        </p:spPr>
        <p:txBody>
          <a:bodyPr wrap="square">
            <a:prstTxWarp prst="textNoShape">
              <a:avLst/>
            </a:prstTxWarp>
            <a:spAutoFit/>
          </a:bodyPr>
          <a:lstStyle/>
          <a:p>
            <a:pPr algn="just"/>
            <a:r>
              <a:rPr lang="es-MX" b="1" dirty="0"/>
              <a:t>4) El </a:t>
            </a:r>
            <a:r>
              <a:rPr lang="es-MX" b="1" i="1" dirty="0">
                <a:solidFill>
                  <a:srgbClr val="990033"/>
                </a:solidFill>
              </a:rPr>
              <a:t>sermón expositivo biográfico</a:t>
            </a:r>
            <a:r>
              <a:rPr lang="es-MX" b="1" dirty="0"/>
              <a:t> se concentra en los éxitos o fracasos, las buenas o malas características de un personaje de la Biblia. Estos se descubren, discuten y presentan para que el oyente imite  o evite. </a:t>
            </a:r>
          </a:p>
          <a:p>
            <a:pPr algn="just"/>
            <a:endParaRPr lang="es-MX" b="1" dirty="0"/>
          </a:p>
        </p:txBody>
      </p:sp>
      <p:sp>
        <p:nvSpPr>
          <p:cNvPr id="75782" name="Text Box 6"/>
          <p:cNvSpPr txBox="1">
            <a:spLocks noChangeArrowheads="1"/>
          </p:cNvSpPr>
          <p:nvPr/>
        </p:nvSpPr>
        <p:spPr bwMode="auto">
          <a:xfrm>
            <a:off x="1020763"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sp>
        <p:nvSpPr>
          <p:cNvPr id="75783" name="Text Box 7"/>
          <p:cNvSpPr txBox="1">
            <a:spLocks noChangeArrowheads="1"/>
          </p:cNvSpPr>
          <p:nvPr/>
        </p:nvSpPr>
        <p:spPr bwMode="auto">
          <a:xfrm>
            <a:off x="1331913" y="1412875"/>
            <a:ext cx="7075487" cy="519113"/>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75784" name="WordArt 8"/>
          <p:cNvSpPr>
            <a:spLocks noChangeArrowheads="1" noChangeShapeType="1" noTextEdit="1"/>
          </p:cNvSpPr>
          <p:nvPr/>
        </p:nvSpPr>
        <p:spPr bwMode="auto">
          <a:xfrm>
            <a:off x="3201988" y="431800"/>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75785" name="Picture 9" descr="tarsis"/>
          <p:cNvPicPr>
            <a:picLocks noChangeAspect="1" noChangeArrowheads="1"/>
          </p:cNvPicPr>
          <p:nvPr/>
        </p:nvPicPr>
        <p:blipFill>
          <a:blip r:embed="rId2"/>
          <a:srcRect/>
          <a:stretch>
            <a:fillRect/>
          </a:stretch>
        </p:blipFill>
        <p:spPr bwMode="auto">
          <a:xfrm>
            <a:off x="4716463" y="2924175"/>
            <a:ext cx="3779837" cy="2562225"/>
          </a:xfrm>
          <a:prstGeom prst="rect">
            <a:avLst/>
          </a:prstGeom>
          <a:noFill/>
        </p:spPr>
      </p:pic>
      <p:sp>
        <p:nvSpPr>
          <p:cNvPr id="75786" name="WordArt 10"/>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ext Box 2"/>
          <p:cNvSpPr txBox="1">
            <a:spLocks noChangeArrowheads="1"/>
          </p:cNvSpPr>
          <p:nvPr/>
        </p:nvSpPr>
        <p:spPr bwMode="auto">
          <a:xfrm>
            <a:off x="827088" y="2492375"/>
            <a:ext cx="5257800" cy="3416320"/>
          </a:xfrm>
          <a:prstGeom prst="rect">
            <a:avLst/>
          </a:prstGeom>
          <a:noFill/>
          <a:ln w="9525">
            <a:noFill/>
            <a:miter lim="800000"/>
            <a:headEnd/>
            <a:tailEnd/>
          </a:ln>
          <a:effectLst/>
        </p:spPr>
        <p:txBody>
          <a:bodyPr>
            <a:prstTxWarp prst="textNoShape">
              <a:avLst/>
            </a:prstTxWarp>
            <a:spAutoFit/>
          </a:bodyPr>
          <a:lstStyle/>
          <a:p>
            <a:pPr algn="just"/>
            <a:endParaRPr lang="es-MX" dirty="0"/>
          </a:p>
          <a:p>
            <a:pPr algn="just"/>
            <a:r>
              <a:rPr lang="es-MX" dirty="0"/>
              <a:t>5) El </a:t>
            </a:r>
            <a:r>
              <a:rPr lang="es-MX" i="1" dirty="0">
                <a:solidFill>
                  <a:srgbClr val="990033"/>
                </a:solidFill>
              </a:rPr>
              <a:t>sermón expositivo analógico</a:t>
            </a:r>
            <a:r>
              <a:rPr lang="es-MX" dirty="0"/>
              <a:t> es aquel cuyas divisiones son partes relacionadas de una analogía. “Una analogía o semejanza entre dos cosas o de una cosa a la otra”. </a:t>
            </a:r>
          </a:p>
          <a:p>
            <a:pPr algn="just"/>
            <a:endParaRPr lang="es-MX" dirty="0"/>
          </a:p>
          <a:p>
            <a:pPr algn="just"/>
            <a:r>
              <a:rPr lang="es-MX" dirty="0"/>
              <a:t>6) El </a:t>
            </a:r>
            <a:r>
              <a:rPr lang="es-MX" i="1" dirty="0">
                <a:solidFill>
                  <a:srgbClr val="990033"/>
                </a:solidFill>
              </a:rPr>
              <a:t>sermón expositivo de proposición</a:t>
            </a:r>
            <a:r>
              <a:rPr lang="es-MX" dirty="0"/>
              <a:t> (expositivo de tema)</a:t>
            </a:r>
          </a:p>
        </p:txBody>
      </p:sp>
      <p:sp>
        <p:nvSpPr>
          <p:cNvPr id="159748" name="Text Box 4"/>
          <p:cNvSpPr txBox="1">
            <a:spLocks noChangeArrowheads="1"/>
          </p:cNvSpPr>
          <p:nvPr/>
        </p:nvSpPr>
        <p:spPr bwMode="auto">
          <a:xfrm>
            <a:off x="1020763" y="1916113"/>
            <a:ext cx="5638800" cy="457200"/>
          </a:xfrm>
          <a:prstGeom prst="rect">
            <a:avLst/>
          </a:prstGeom>
          <a:noFill/>
          <a:ln w="9525">
            <a:noFill/>
            <a:miter lim="800000"/>
            <a:headEnd/>
            <a:tailEnd/>
          </a:ln>
          <a:effectLst/>
        </p:spPr>
        <p:txBody>
          <a:bodyPr wrap="none">
            <a:prstTxWarp prst="textNoShape">
              <a:avLst/>
            </a:prstTxWarp>
            <a:spAutoFit/>
          </a:bodyPr>
          <a:lstStyle/>
          <a:p>
            <a:r>
              <a:rPr lang="es-MX" b="1">
                <a:solidFill>
                  <a:schemeClr val="bg1"/>
                </a:solidFill>
              </a:rPr>
              <a:t>Variedades de sermones expositivos:</a:t>
            </a:r>
          </a:p>
        </p:txBody>
      </p:sp>
      <p:sp>
        <p:nvSpPr>
          <p:cNvPr id="159749" name="Text Box 5"/>
          <p:cNvSpPr txBox="1">
            <a:spLocks noChangeArrowheads="1"/>
          </p:cNvSpPr>
          <p:nvPr/>
        </p:nvSpPr>
        <p:spPr bwMode="auto">
          <a:xfrm>
            <a:off x="1331913" y="1341438"/>
            <a:ext cx="7075487" cy="519112"/>
          </a:xfrm>
          <a:prstGeom prst="rect">
            <a:avLst/>
          </a:prstGeom>
          <a:solidFill>
            <a:schemeClr val="accent2"/>
          </a:solidFill>
          <a:ln w="9525">
            <a:noFill/>
            <a:miter lim="800000"/>
            <a:headEnd/>
            <a:tailEnd/>
          </a:ln>
          <a:effectLst/>
        </p:spPr>
        <p:txBody>
          <a:bodyPr wrap="none">
            <a:prstTxWarp prst="textNoShape">
              <a:avLst/>
            </a:prstTxWarp>
            <a:spAutoFit/>
          </a:bodyPr>
          <a:lstStyle/>
          <a:p>
            <a:r>
              <a:rPr lang="es-MX" sz="2800" b="1"/>
              <a:t>CÓMO SE CLASIFICAN LOS SERMONES</a:t>
            </a:r>
          </a:p>
        </p:txBody>
      </p:sp>
      <p:sp>
        <p:nvSpPr>
          <p:cNvPr id="159750" name="WordArt 6"/>
          <p:cNvSpPr>
            <a:spLocks noChangeArrowheads="1" noChangeShapeType="1" noTextEdit="1"/>
          </p:cNvSpPr>
          <p:nvPr/>
        </p:nvSpPr>
        <p:spPr bwMode="auto">
          <a:xfrm>
            <a:off x="3203575" y="43180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pic>
        <p:nvPicPr>
          <p:cNvPr id="159751" name="Picture 7" descr="alfarero"/>
          <p:cNvPicPr>
            <a:picLocks noChangeAspect="1" noChangeArrowheads="1"/>
          </p:cNvPicPr>
          <p:nvPr/>
        </p:nvPicPr>
        <p:blipFill>
          <a:blip r:embed="rId2"/>
          <a:srcRect/>
          <a:stretch>
            <a:fillRect/>
          </a:stretch>
        </p:blipFill>
        <p:spPr bwMode="auto">
          <a:xfrm>
            <a:off x="6227763" y="2708275"/>
            <a:ext cx="2181225" cy="3213100"/>
          </a:xfrm>
          <a:prstGeom prst="rect">
            <a:avLst/>
          </a:prstGeom>
          <a:noFill/>
        </p:spPr>
      </p:pic>
      <p:sp>
        <p:nvSpPr>
          <p:cNvPr id="159752" name="WordArt 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99FF33"/>
        </a:solidFill>
        <a:effectLst/>
      </p:bgPr>
    </p:bg>
    <p:spTree>
      <p:nvGrpSpPr>
        <p:cNvPr id="1" name=""/>
        <p:cNvGrpSpPr/>
        <p:nvPr/>
      </p:nvGrpSpPr>
      <p:grpSpPr>
        <a:xfrm>
          <a:off x="0" y="0"/>
          <a:ext cx="0" cy="0"/>
          <a:chOff x="0" y="0"/>
          <a:chExt cx="0" cy="0"/>
        </a:xfrm>
      </p:grpSpPr>
      <p:sp>
        <p:nvSpPr>
          <p:cNvPr id="76805" name="Text Box 5"/>
          <p:cNvSpPr txBox="1">
            <a:spLocks noChangeArrowheads="1"/>
          </p:cNvSpPr>
          <p:nvPr/>
        </p:nvSpPr>
        <p:spPr bwMode="auto">
          <a:xfrm>
            <a:off x="1763713" y="1052513"/>
            <a:ext cx="6167437" cy="579437"/>
          </a:xfrm>
          <a:prstGeom prst="rect">
            <a:avLst/>
          </a:prstGeom>
          <a:noFill/>
          <a:ln w="9525">
            <a:noFill/>
            <a:miter lim="800000"/>
            <a:headEnd/>
            <a:tailEnd/>
          </a:ln>
          <a:effectLst/>
        </p:spPr>
        <p:txBody>
          <a:bodyPr wrap="none">
            <a:prstTxWarp prst="textNoShape">
              <a:avLst/>
            </a:prstTxWarp>
            <a:spAutoFit/>
          </a:bodyPr>
          <a:lstStyle/>
          <a:p>
            <a:r>
              <a:rPr lang="es-MX" sz="3200" b="1"/>
              <a:t>MÉTODOS DE ELABORACIÓN </a:t>
            </a:r>
          </a:p>
        </p:txBody>
      </p:sp>
      <p:sp>
        <p:nvSpPr>
          <p:cNvPr id="76806" name="Text Box 6"/>
          <p:cNvSpPr txBox="1">
            <a:spLocks noChangeArrowheads="1"/>
          </p:cNvSpPr>
          <p:nvPr/>
        </p:nvSpPr>
        <p:spPr bwMode="auto">
          <a:xfrm>
            <a:off x="971550" y="1989138"/>
            <a:ext cx="6778625" cy="3990975"/>
          </a:xfrm>
          <a:prstGeom prst="rect">
            <a:avLst/>
          </a:prstGeom>
          <a:noFill/>
          <a:ln w="9525">
            <a:noFill/>
            <a:miter lim="800000"/>
            <a:headEnd/>
            <a:tailEnd/>
          </a:ln>
          <a:effectLst/>
        </p:spPr>
        <p:txBody>
          <a:bodyPr wrap="none">
            <a:prstTxWarp prst="textNoShape">
              <a:avLst/>
            </a:prstTxWarp>
            <a:spAutoFit/>
          </a:bodyPr>
          <a:lstStyle/>
          <a:p>
            <a:pPr>
              <a:buFont typeface="Wingdings" charset="2"/>
              <a:buChar char="?"/>
            </a:pPr>
            <a:r>
              <a:rPr lang="es-MX" sz="3200" b="1"/>
              <a:t>  	Verbal</a:t>
            </a:r>
          </a:p>
          <a:p>
            <a:pPr>
              <a:buFont typeface="Wingdings" charset="2"/>
              <a:buChar char="?"/>
            </a:pPr>
            <a:r>
              <a:rPr lang="es-MX" sz="3200" b="1"/>
              <a:t> 	Contextual</a:t>
            </a:r>
          </a:p>
          <a:p>
            <a:pPr>
              <a:buFont typeface="Wingdings" charset="2"/>
              <a:buChar char="?"/>
            </a:pPr>
            <a:r>
              <a:rPr lang="es-MX" sz="3200" b="1"/>
              <a:t> 	Histórica</a:t>
            </a:r>
          </a:p>
          <a:p>
            <a:pPr>
              <a:buFont typeface="Wingdings" charset="2"/>
              <a:buChar char="?"/>
            </a:pPr>
            <a:r>
              <a:rPr lang="es-MX" sz="3200" b="1"/>
              <a:t> 	Citación de pasajes paralelos</a:t>
            </a:r>
          </a:p>
          <a:p>
            <a:pPr>
              <a:buFont typeface="Wingdings" charset="2"/>
              <a:buChar char="?"/>
            </a:pPr>
            <a:r>
              <a:rPr lang="es-MX" sz="3200" b="1"/>
              <a:t> 	De ilustraciones </a:t>
            </a:r>
          </a:p>
          <a:p>
            <a:pPr>
              <a:buFont typeface="Wingdings" charset="2"/>
              <a:buChar char="?"/>
            </a:pPr>
            <a:r>
              <a:rPr lang="es-MX" sz="3200" b="1"/>
              <a:t>  	La aplicación </a:t>
            </a:r>
          </a:p>
          <a:p>
            <a:pPr lvl="1">
              <a:buFont typeface="Wingdings" charset="2"/>
              <a:buNone/>
            </a:pPr>
            <a:endParaRPr lang="es-MX" sz="3200" b="1"/>
          </a:p>
          <a:p>
            <a:pPr>
              <a:buFont typeface="Wingdings" charset="2"/>
              <a:buChar char="?"/>
            </a:pPr>
            <a:endParaRPr lang="es-MX" sz="3200" b="1"/>
          </a:p>
        </p:txBody>
      </p:sp>
      <p:pic>
        <p:nvPicPr>
          <p:cNvPr id="76811" name="Picture 11" descr="EDUBK002"/>
          <p:cNvPicPr>
            <a:picLocks noChangeAspect="1" noChangeArrowheads="1"/>
          </p:cNvPicPr>
          <p:nvPr/>
        </p:nvPicPr>
        <p:blipFill>
          <a:blip r:embed="rId2"/>
          <a:srcRect/>
          <a:stretch>
            <a:fillRect/>
          </a:stretch>
        </p:blipFill>
        <p:spPr bwMode="auto">
          <a:xfrm>
            <a:off x="6227763" y="4148138"/>
            <a:ext cx="2544762" cy="2036762"/>
          </a:xfrm>
          <a:prstGeom prst="rect">
            <a:avLst/>
          </a:prstGeom>
          <a:noFill/>
        </p:spPr>
      </p:pic>
      <p:sp>
        <p:nvSpPr>
          <p:cNvPr id="76813" name="WordArt 13"/>
          <p:cNvSpPr>
            <a:spLocks noChangeArrowheads="1" noChangeShapeType="1" noTextEdit="1"/>
          </p:cNvSpPr>
          <p:nvPr/>
        </p:nvSpPr>
        <p:spPr bwMode="auto">
          <a:xfrm>
            <a:off x="1835150" y="6921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6814" name="WordArt 14"/>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6811"/>
                                        </p:tgtEl>
                                        <p:attrNameLst>
                                          <p:attrName>style.visibility</p:attrName>
                                        </p:attrNameLst>
                                      </p:cBhvr>
                                      <p:to>
                                        <p:strVal val="visible"/>
                                      </p:to>
                                    </p:set>
                                    <p:anim calcmode="lin" valueType="num">
                                      <p:cBhvr additive="base">
                                        <p:cTn id="7" dur="500" fill="hold"/>
                                        <p:tgtEl>
                                          <p:spTgt spid="76811"/>
                                        </p:tgtEl>
                                        <p:attrNameLst>
                                          <p:attrName>ppt_x</p:attrName>
                                        </p:attrNameLst>
                                      </p:cBhvr>
                                      <p:tavLst>
                                        <p:tav tm="0">
                                          <p:val>
                                            <p:strVal val="0-#ppt_w/2"/>
                                          </p:val>
                                        </p:tav>
                                        <p:tav tm="100000">
                                          <p:val>
                                            <p:strVal val="#ppt_x"/>
                                          </p:val>
                                        </p:tav>
                                      </p:tavLst>
                                    </p:anim>
                                    <p:anim calcmode="lin" valueType="num">
                                      <p:cBhvr additive="base">
                                        <p:cTn id="8" dur="500" fill="hold"/>
                                        <p:tgtEl>
                                          <p:spTgt spid="768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8" name="Picture 4" descr="BibliaJesús"/>
          <p:cNvPicPr>
            <a:picLocks noChangeAspect="1" noChangeArrowheads="1"/>
          </p:cNvPicPr>
          <p:nvPr/>
        </p:nvPicPr>
        <p:blipFill>
          <a:blip r:embed="rId2"/>
          <a:srcRect/>
          <a:stretch>
            <a:fillRect/>
          </a:stretch>
        </p:blipFill>
        <p:spPr bwMode="auto">
          <a:xfrm>
            <a:off x="0" y="0"/>
            <a:ext cx="9144000" cy="6859588"/>
          </a:xfrm>
          <a:prstGeom prst="rect">
            <a:avLst/>
          </a:prstGeom>
          <a:noFill/>
        </p:spPr>
      </p:pic>
      <p:sp>
        <p:nvSpPr>
          <p:cNvPr id="77829" name="Text Box 5"/>
          <p:cNvSpPr txBox="1">
            <a:spLocks noChangeArrowheads="1"/>
          </p:cNvSpPr>
          <p:nvPr/>
        </p:nvSpPr>
        <p:spPr bwMode="auto">
          <a:xfrm>
            <a:off x="2124075" y="981075"/>
            <a:ext cx="5472113" cy="822325"/>
          </a:xfrm>
          <a:prstGeom prst="rect">
            <a:avLst/>
          </a:prstGeom>
          <a:solidFill>
            <a:schemeClr val="bg1">
              <a:alpha val="45000"/>
            </a:schemeClr>
          </a:solidFill>
          <a:ln w="9525">
            <a:noFill/>
            <a:miter lim="800000"/>
            <a:headEnd/>
            <a:tailEnd/>
          </a:ln>
          <a:effectLst/>
        </p:spPr>
        <p:txBody>
          <a:bodyPr>
            <a:prstTxWarp prst="textNoShape">
              <a:avLst/>
            </a:prstTxWarp>
            <a:spAutoFit/>
          </a:bodyPr>
          <a:lstStyle/>
          <a:p>
            <a:pPr algn="ctr"/>
            <a:r>
              <a:rPr lang="es-MX" b="1"/>
              <a:t>ETAPAS EN LA PREPARACIÓN DE UN SERMÓN</a:t>
            </a:r>
          </a:p>
        </p:txBody>
      </p:sp>
      <p:sp>
        <p:nvSpPr>
          <p:cNvPr id="77830" name="Text Box 6"/>
          <p:cNvSpPr txBox="1">
            <a:spLocks noChangeArrowheads="1"/>
          </p:cNvSpPr>
          <p:nvPr/>
        </p:nvSpPr>
        <p:spPr bwMode="auto">
          <a:xfrm>
            <a:off x="1116013" y="1773238"/>
            <a:ext cx="7056437" cy="4473575"/>
          </a:xfrm>
          <a:prstGeom prst="rect">
            <a:avLst/>
          </a:prstGeom>
          <a:solidFill>
            <a:schemeClr val="bg1">
              <a:alpha val="49001"/>
            </a:schemeClr>
          </a:solidFill>
          <a:ln w="9525">
            <a:noFill/>
            <a:miter lim="800000"/>
            <a:headEnd/>
            <a:tailEnd/>
          </a:ln>
          <a:effectLst/>
        </p:spPr>
        <p:txBody>
          <a:bodyPr>
            <a:prstTxWarp prst="textNoShape">
              <a:avLst/>
            </a:prstTxWarp>
            <a:spAutoFit/>
          </a:bodyPr>
          <a:lstStyle/>
          <a:p>
            <a:pPr marL="342900" indent="-342900">
              <a:buFontTx/>
              <a:buAutoNum type="arabicParenR"/>
            </a:pPr>
            <a:r>
              <a:rPr lang="es-MX" b="1" dirty="0"/>
              <a:t>Seleccionar un pasaje apropiado de la Escritura como texto</a:t>
            </a:r>
          </a:p>
          <a:p>
            <a:pPr marL="342900" indent="-342900">
              <a:buFontTx/>
              <a:buAutoNum type="arabicParenR"/>
            </a:pPr>
            <a:endParaRPr lang="es-MX" sz="1200" b="1" dirty="0"/>
          </a:p>
          <a:p>
            <a:pPr marL="342900" indent="-342900">
              <a:buFontTx/>
              <a:buAutoNum type="arabicParenR"/>
            </a:pPr>
            <a:r>
              <a:rPr lang="es-MX" b="1" dirty="0"/>
              <a:t>Leer el texto completo cuidadosamente varias veces</a:t>
            </a:r>
          </a:p>
          <a:p>
            <a:pPr marL="342900" indent="-342900">
              <a:buFontTx/>
              <a:buAutoNum type="arabicParenR"/>
            </a:pPr>
            <a:endParaRPr lang="es-MX" sz="1200" b="1" dirty="0"/>
          </a:p>
          <a:p>
            <a:pPr marL="342900" indent="-342900">
              <a:buFontTx/>
              <a:buAutoNum type="arabicParenR"/>
            </a:pPr>
            <a:r>
              <a:rPr lang="es-MX" b="1" dirty="0"/>
              <a:t>Luego escribir en papel todo pensamiento que venga a la mente</a:t>
            </a:r>
          </a:p>
          <a:p>
            <a:pPr marL="342900" indent="-342900">
              <a:buFontTx/>
              <a:buAutoNum type="arabicParenR"/>
            </a:pPr>
            <a:endParaRPr lang="es-MX" sz="1200" b="1" dirty="0"/>
          </a:p>
          <a:p>
            <a:pPr marL="342900" indent="-342900">
              <a:buFontTx/>
              <a:buAutoNum type="arabicParenR"/>
            </a:pPr>
            <a:r>
              <a:rPr lang="es-MX" b="1" dirty="0"/>
              <a:t>Consultar un buen comentario</a:t>
            </a:r>
          </a:p>
          <a:p>
            <a:pPr marL="342900" indent="-342900">
              <a:buFontTx/>
              <a:buAutoNum type="arabicParenR"/>
            </a:pPr>
            <a:endParaRPr lang="es-MX" sz="1200" b="1" dirty="0"/>
          </a:p>
          <a:p>
            <a:pPr marL="342900" indent="-342900">
              <a:buFontTx/>
              <a:buAutoNum type="arabicParenR"/>
            </a:pPr>
            <a:r>
              <a:rPr lang="es-MX" b="1" dirty="0"/>
              <a:t>Examinar el material hasta que un tema sobresalga del resto            ... </a:t>
            </a:r>
            <a:r>
              <a:rPr lang="es-MX" sz="1200" b="1" dirty="0"/>
              <a:t>continúa</a:t>
            </a:r>
          </a:p>
          <a:p>
            <a:pPr marL="342900" indent="-342900"/>
            <a:endParaRPr lang="es-MX" b="1" dirty="0"/>
          </a:p>
        </p:txBody>
      </p:sp>
      <p:sp>
        <p:nvSpPr>
          <p:cNvPr id="77832" name="WordArt 8"/>
          <p:cNvSpPr>
            <a:spLocks noChangeArrowheads="1" noChangeShapeType="1" noTextEdit="1"/>
          </p:cNvSpPr>
          <p:nvPr/>
        </p:nvSpPr>
        <p:spPr bwMode="auto">
          <a:xfrm>
            <a:off x="2051050"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7833" name="WordArt 9"/>
          <p:cNvSpPr>
            <a:spLocks noChangeArrowheads="1" noChangeShapeType="1" noTextEdit="1"/>
          </p:cNvSpPr>
          <p:nvPr/>
        </p:nvSpPr>
        <p:spPr bwMode="auto">
          <a:xfrm>
            <a:off x="684213" y="476250"/>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BibliaJesús"/>
          <p:cNvPicPr>
            <a:picLocks noChangeAspect="1" noChangeArrowheads="1"/>
          </p:cNvPicPr>
          <p:nvPr/>
        </p:nvPicPr>
        <p:blipFill>
          <a:blip r:embed="rId2"/>
          <a:srcRect/>
          <a:stretch>
            <a:fillRect/>
          </a:stretch>
        </p:blipFill>
        <p:spPr bwMode="auto">
          <a:xfrm>
            <a:off x="0" y="0"/>
            <a:ext cx="9144000" cy="6859588"/>
          </a:xfrm>
          <a:prstGeom prst="rect">
            <a:avLst/>
          </a:prstGeom>
          <a:noFill/>
        </p:spPr>
      </p:pic>
      <p:sp>
        <p:nvSpPr>
          <p:cNvPr id="78851" name="Text Box 3"/>
          <p:cNvSpPr txBox="1">
            <a:spLocks noChangeArrowheads="1"/>
          </p:cNvSpPr>
          <p:nvPr/>
        </p:nvSpPr>
        <p:spPr bwMode="auto">
          <a:xfrm>
            <a:off x="2124075" y="692150"/>
            <a:ext cx="6048375" cy="822325"/>
          </a:xfrm>
          <a:prstGeom prst="rect">
            <a:avLst/>
          </a:prstGeom>
          <a:solidFill>
            <a:schemeClr val="bg1">
              <a:alpha val="45000"/>
            </a:schemeClr>
          </a:solidFill>
          <a:ln w="9525">
            <a:noFill/>
            <a:miter lim="800000"/>
            <a:headEnd/>
            <a:tailEnd/>
          </a:ln>
          <a:effectLst/>
        </p:spPr>
        <p:txBody>
          <a:bodyPr>
            <a:prstTxWarp prst="textNoShape">
              <a:avLst/>
            </a:prstTxWarp>
            <a:spAutoFit/>
          </a:bodyPr>
          <a:lstStyle/>
          <a:p>
            <a:pPr algn="ctr"/>
            <a:r>
              <a:rPr lang="es-MX" b="1"/>
              <a:t>ETAPAS EN LA PREPARACIÓN DE UN SERMÓN</a:t>
            </a:r>
          </a:p>
        </p:txBody>
      </p:sp>
      <p:sp>
        <p:nvSpPr>
          <p:cNvPr id="78852" name="Text Box 4"/>
          <p:cNvSpPr txBox="1">
            <a:spLocks noChangeArrowheads="1"/>
          </p:cNvSpPr>
          <p:nvPr/>
        </p:nvSpPr>
        <p:spPr bwMode="auto">
          <a:xfrm>
            <a:off x="827088" y="1519238"/>
            <a:ext cx="7632700" cy="4718050"/>
          </a:xfrm>
          <a:prstGeom prst="rect">
            <a:avLst/>
          </a:prstGeom>
          <a:solidFill>
            <a:schemeClr val="bg1">
              <a:alpha val="49001"/>
            </a:schemeClr>
          </a:solidFill>
          <a:ln w="9525">
            <a:noFill/>
            <a:miter lim="800000"/>
            <a:headEnd/>
            <a:tailEnd/>
          </a:ln>
          <a:effectLst/>
        </p:spPr>
        <p:txBody>
          <a:bodyPr>
            <a:prstTxWarp prst="textNoShape">
              <a:avLst/>
            </a:prstTxWarp>
            <a:spAutoFit/>
          </a:bodyPr>
          <a:lstStyle/>
          <a:p>
            <a:pPr marL="342900" indent="-342900"/>
            <a:r>
              <a:rPr lang="es-MX" b="1"/>
              <a:t>6) Eliminar luego todo el material que no se relacione al tema de alguna manera especial</a:t>
            </a:r>
          </a:p>
          <a:p>
            <a:pPr marL="342900" indent="-342900"/>
            <a:endParaRPr lang="es-MX" sz="1000" b="1"/>
          </a:p>
          <a:p>
            <a:pPr marL="342900" indent="-342900"/>
            <a:r>
              <a:rPr lang="es-MX" b="1"/>
              <a:t>7) Disponer el restante material en un esquema de divisiones principales y subdivisiones, de forma que tengan coherencia, progreso, clímax. </a:t>
            </a:r>
          </a:p>
          <a:p>
            <a:pPr marL="342900" indent="-342900"/>
            <a:endParaRPr lang="es-MX" sz="1000" b="1"/>
          </a:p>
          <a:p>
            <a:pPr marL="342900" indent="-342900"/>
            <a:r>
              <a:rPr lang="es-MX" b="1"/>
              <a:t>8) Preparar una introducción y conclusión para el sermón </a:t>
            </a:r>
          </a:p>
          <a:p>
            <a:pPr marL="342900" indent="-342900"/>
            <a:endParaRPr lang="es-MX" sz="1000" b="1"/>
          </a:p>
          <a:p>
            <a:pPr marL="342900" indent="-342900"/>
            <a:r>
              <a:rPr lang="es-MX" b="1"/>
              <a:t>9) Inventar un nombre para el sermón</a:t>
            </a:r>
          </a:p>
          <a:p>
            <a:pPr marL="342900" indent="-342900"/>
            <a:endParaRPr lang="es-MX" sz="1000" b="1"/>
          </a:p>
          <a:p>
            <a:pPr marL="342900" indent="-342900"/>
            <a:r>
              <a:rPr lang="es-MX" b="1"/>
              <a:t>10) Estudiar el esquema hasta que pueda ser pronunciado sin el uso de notas. </a:t>
            </a:r>
          </a:p>
          <a:p>
            <a:pPr marL="342900" indent="-342900"/>
            <a:endParaRPr lang="es-MX" b="1"/>
          </a:p>
        </p:txBody>
      </p:sp>
      <p:sp>
        <p:nvSpPr>
          <p:cNvPr id="78854" name="WordArt 6"/>
          <p:cNvSpPr>
            <a:spLocks noChangeArrowheads="1" noChangeShapeType="1" noTextEdit="1"/>
          </p:cNvSpPr>
          <p:nvPr/>
        </p:nvSpPr>
        <p:spPr bwMode="auto">
          <a:xfrm>
            <a:off x="1979613" y="404813"/>
            <a:ext cx="4465637"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8855" name="WordArt 7"/>
          <p:cNvSpPr>
            <a:spLocks noChangeArrowheads="1" noChangeShapeType="1" noTextEdit="1"/>
          </p:cNvSpPr>
          <p:nvPr/>
        </p:nvSpPr>
        <p:spPr bwMode="auto">
          <a:xfrm>
            <a:off x="684213" y="404813"/>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8" name="Rectangle 6"/>
          <p:cNvSpPr>
            <a:spLocks noGrp="1" noChangeArrowheads="1"/>
          </p:cNvSpPr>
          <p:nvPr>
            <p:ph type="title"/>
          </p:nvPr>
        </p:nvSpPr>
        <p:spPr/>
        <p:txBody>
          <a:bodyPr/>
          <a:lstStyle/>
          <a:p>
            <a:endParaRPr lang="es-ES"/>
          </a:p>
        </p:txBody>
      </p:sp>
      <p:pic>
        <p:nvPicPr>
          <p:cNvPr id="79877" name="Picture 5" descr="0807107x1"/>
          <p:cNvPicPr>
            <a:picLocks noGrp="1" noChangeAspect="1" noChangeArrowheads="1"/>
          </p:cNvPicPr>
          <p:nvPr>
            <p:ph idx="1"/>
          </p:nvPr>
        </p:nvPicPr>
        <p:blipFill>
          <a:blip r:embed="rId2"/>
          <a:srcRect/>
          <a:stretch>
            <a:fillRect/>
          </a:stretch>
        </p:blipFill>
        <p:spPr>
          <a:xfrm>
            <a:off x="0" y="0"/>
            <a:ext cx="9144000" cy="6858000"/>
          </a:xfrm>
          <a:noFill/>
          <a:ln/>
        </p:spPr>
      </p:pic>
      <p:sp>
        <p:nvSpPr>
          <p:cNvPr id="79880" name="Text Box 8"/>
          <p:cNvSpPr txBox="1">
            <a:spLocks noChangeArrowheads="1"/>
          </p:cNvSpPr>
          <p:nvPr/>
        </p:nvSpPr>
        <p:spPr bwMode="auto">
          <a:xfrm>
            <a:off x="1685925" y="908050"/>
            <a:ext cx="5772150" cy="457200"/>
          </a:xfrm>
          <a:prstGeom prst="rect">
            <a:avLst/>
          </a:prstGeom>
          <a:noFill/>
          <a:ln w="9525">
            <a:noFill/>
            <a:miter lim="800000"/>
            <a:headEnd/>
            <a:tailEnd/>
          </a:ln>
          <a:effectLst/>
        </p:spPr>
        <p:txBody>
          <a:bodyPr wrap="none">
            <a:prstTxWarp prst="textNoShape">
              <a:avLst/>
            </a:prstTxWarp>
            <a:spAutoFit/>
          </a:bodyPr>
          <a:lstStyle/>
          <a:p>
            <a:r>
              <a:rPr lang="es-MX" b="1" dirty="0">
                <a:solidFill>
                  <a:schemeClr val="bg1"/>
                </a:solidFill>
                <a:effectLst>
                  <a:outerShdw blurRad="38100" dist="38100" dir="2700000" algn="tl">
                    <a:srgbClr val="000000">
                      <a:alpha val="43137"/>
                    </a:srgbClr>
                  </a:outerShdw>
                </a:effectLst>
              </a:rPr>
              <a:t>CÓMO REUNIR Y USAR MATERIALES </a:t>
            </a:r>
          </a:p>
        </p:txBody>
      </p:sp>
      <p:sp>
        <p:nvSpPr>
          <p:cNvPr id="79881" name="Text Box 9"/>
          <p:cNvSpPr txBox="1">
            <a:spLocks noChangeArrowheads="1"/>
          </p:cNvSpPr>
          <p:nvPr/>
        </p:nvSpPr>
        <p:spPr bwMode="auto">
          <a:xfrm>
            <a:off x="500034" y="1500174"/>
            <a:ext cx="5056187" cy="5024438"/>
          </a:xfrm>
          <a:prstGeom prst="rect">
            <a:avLst/>
          </a:prstGeom>
          <a:noFill/>
          <a:ln w="9525">
            <a:noFill/>
            <a:miter lim="800000"/>
            <a:headEnd/>
            <a:tailEnd/>
          </a:ln>
          <a:effectLst/>
        </p:spPr>
        <p:txBody>
          <a:bodyPr wrap="none">
            <a:prstTxWarp prst="textNoShape">
              <a:avLst/>
            </a:prstTxWarp>
            <a:spAutoFit/>
          </a:bodyPr>
          <a:lstStyle/>
          <a:p>
            <a:pPr marL="457200" indent="-457200">
              <a:buFontTx/>
              <a:buAutoNum type="romanUcPeriod"/>
            </a:pPr>
            <a:r>
              <a:rPr lang="es-MX" sz="2100" b="1" dirty="0">
                <a:solidFill>
                  <a:schemeClr val="bg1"/>
                </a:solidFill>
                <a:effectLst>
                  <a:outerShdw blurRad="38100" dist="38100" dir="2700000" algn="tl">
                    <a:srgbClr val="000000">
                      <a:alpha val="43137"/>
                    </a:srgbClr>
                  </a:outerShdw>
                </a:effectLst>
                <a:latin typeface="Tahoma" charset="0"/>
              </a:rPr>
              <a:t>Explicación</a:t>
            </a:r>
          </a:p>
          <a:p>
            <a:pPr marL="457200" indent="-457200">
              <a:buFontTx/>
              <a:buAutoNum type="romanUcPeriod"/>
            </a:pPr>
            <a:endParaRPr lang="es-MX" sz="800" b="1" dirty="0">
              <a:solidFill>
                <a:schemeClr val="bg1"/>
              </a:solidFill>
              <a:effectLst>
                <a:outerShdw blurRad="38100" dist="38100" dir="2700000" algn="tl">
                  <a:srgbClr val="000000">
                    <a:alpha val="43137"/>
                  </a:srgbClr>
                </a:outerShdw>
              </a:effectLst>
              <a:latin typeface="Tahoma" charset="0"/>
            </a:endParaRPr>
          </a:p>
          <a:p>
            <a:pPr marL="457200" indent="-457200">
              <a:buFontTx/>
              <a:buAutoNum type="romanUcPeriod"/>
            </a:pPr>
            <a:r>
              <a:rPr lang="es-MX" sz="2100" b="1" dirty="0">
                <a:solidFill>
                  <a:schemeClr val="bg1"/>
                </a:solidFill>
                <a:effectLst>
                  <a:outerShdw blurRad="38100" dist="38100" dir="2700000" algn="tl">
                    <a:srgbClr val="000000">
                      <a:alpha val="43137"/>
                    </a:srgbClr>
                  </a:outerShdw>
                </a:effectLst>
                <a:latin typeface="Tahoma" charset="0"/>
              </a:rPr>
              <a:t>Argumento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Formas prácticas de argumento: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A) 	Deducción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B) 	Inducción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C) 	De causa a efecto</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D) 	De efecto a causa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E) 	De lo menor a lo mayor</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F) 	Analogía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G) 	Tradición </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H) 	Testimonio</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I)	Experiencia</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J)	Autoridad</a:t>
            </a:r>
          </a:p>
          <a:p>
            <a:pPr marL="457200" indent="-457200"/>
            <a:r>
              <a:rPr lang="es-MX" sz="2100" b="1" dirty="0">
                <a:solidFill>
                  <a:schemeClr val="bg1"/>
                </a:solidFill>
                <a:effectLst>
                  <a:outerShdw blurRad="38100" dist="38100" dir="2700000" algn="tl">
                    <a:srgbClr val="000000">
                      <a:alpha val="43137"/>
                    </a:srgbClr>
                  </a:outerShdw>
                </a:effectLst>
                <a:latin typeface="Tahoma" charset="0"/>
              </a:rPr>
              <a:t>	K)	Reducto ad </a:t>
            </a:r>
            <a:r>
              <a:rPr lang="es-MX" sz="2100" b="1" dirty="0" err="1">
                <a:solidFill>
                  <a:schemeClr val="bg1"/>
                </a:solidFill>
                <a:effectLst>
                  <a:outerShdw blurRad="38100" dist="38100" dir="2700000" algn="tl">
                    <a:srgbClr val="000000">
                      <a:alpha val="43137"/>
                    </a:srgbClr>
                  </a:outerShdw>
                </a:effectLst>
                <a:latin typeface="Tahoma" charset="0"/>
              </a:rPr>
              <a:t>absurdum</a:t>
            </a:r>
            <a:endParaRPr lang="es-MX" sz="2100" b="1" dirty="0">
              <a:solidFill>
                <a:schemeClr val="bg1"/>
              </a:solidFill>
              <a:effectLst>
                <a:outerShdw blurRad="38100" dist="38100" dir="2700000" algn="tl">
                  <a:srgbClr val="000000">
                    <a:alpha val="43137"/>
                  </a:srgbClr>
                </a:outerShdw>
              </a:effectLst>
              <a:latin typeface="Tahoma" charset="0"/>
            </a:endParaRPr>
          </a:p>
          <a:p>
            <a:pPr marL="457200" indent="-457200"/>
            <a:r>
              <a:rPr lang="es-MX" sz="2100" b="1" dirty="0">
                <a:solidFill>
                  <a:schemeClr val="bg1"/>
                </a:solidFill>
                <a:effectLst>
                  <a:outerShdw blurRad="38100" dist="38100" dir="2700000" algn="tl">
                    <a:srgbClr val="000000">
                      <a:alpha val="43137"/>
                    </a:srgbClr>
                  </a:outerShdw>
                </a:effectLst>
                <a:latin typeface="Tahoma" charset="0"/>
              </a:rPr>
              <a:t>	L) 	Proceso de eliminación</a:t>
            </a:r>
          </a:p>
        </p:txBody>
      </p:sp>
      <p:sp>
        <p:nvSpPr>
          <p:cNvPr id="79883" name="WordArt 11"/>
          <p:cNvSpPr>
            <a:spLocks noChangeArrowheads="1" noChangeShapeType="1" noTextEdit="1"/>
          </p:cNvSpPr>
          <p:nvPr/>
        </p:nvSpPr>
        <p:spPr bwMode="auto">
          <a:xfrm>
            <a:off x="1835150" y="549275"/>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79884"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endParaRPr lang="es-ES"/>
          </a:p>
        </p:txBody>
      </p:sp>
      <p:pic>
        <p:nvPicPr>
          <p:cNvPr id="81923" name="Picture 3" descr="0807107x1"/>
          <p:cNvPicPr>
            <a:picLocks noGrp="1" noChangeAspect="1" noChangeArrowheads="1"/>
          </p:cNvPicPr>
          <p:nvPr>
            <p:ph idx="1"/>
          </p:nvPr>
        </p:nvPicPr>
        <p:blipFill>
          <a:blip r:embed="rId2"/>
          <a:srcRect/>
          <a:stretch>
            <a:fillRect/>
          </a:stretch>
        </p:blipFill>
        <p:spPr>
          <a:xfrm>
            <a:off x="0" y="0"/>
            <a:ext cx="9144000" cy="6858000"/>
          </a:xfrm>
          <a:noFill/>
          <a:ln/>
        </p:spPr>
      </p:pic>
      <p:sp>
        <p:nvSpPr>
          <p:cNvPr id="81924" name="Text Box 4"/>
          <p:cNvSpPr txBox="1">
            <a:spLocks noChangeArrowheads="1"/>
          </p:cNvSpPr>
          <p:nvPr/>
        </p:nvSpPr>
        <p:spPr bwMode="auto">
          <a:xfrm>
            <a:off x="2514626" y="1196975"/>
            <a:ext cx="5772150" cy="457200"/>
          </a:xfrm>
          <a:prstGeom prst="rect">
            <a:avLst/>
          </a:prstGeom>
          <a:noFill/>
          <a:ln w="9525">
            <a:noFill/>
            <a:miter lim="800000"/>
            <a:headEnd/>
            <a:tailEnd/>
          </a:ln>
          <a:effectLst/>
        </p:spPr>
        <p:txBody>
          <a:bodyPr wrap="none">
            <a:prstTxWarp prst="textNoShape">
              <a:avLst/>
            </a:prstTxWarp>
            <a:spAutoFit/>
          </a:bodyPr>
          <a:lstStyle/>
          <a:p>
            <a:r>
              <a:rPr lang="es-MX" b="1" dirty="0">
                <a:solidFill>
                  <a:schemeClr val="bg1"/>
                </a:solidFill>
              </a:rPr>
              <a:t>CÓMO REUNIR Y USAR MATERIALES </a:t>
            </a:r>
          </a:p>
        </p:txBody>
      </p:sp>
      <p:sp>
        <p:nvSpPr>
          <p:cNvPr id="81925" name="Text Box 5"/>
          <p:cNvSpPr txBox="1">
            <a:spLocks noChangeArrowheads="1"/>
          </p:cNvSpPr>
          <p:nvPr/>
        </p:nvSpPr>
        <p:spPr bwMode="auto">
          <a:xfrm>
            <a:off x="611188" y="1917700"/>
            <a:ext cx="4176712" cy="3785652"/>
          </a:xfrm>
          <a:prstGeom prst="rect">
            <a:avLst/>
          </a:prstGeom>
          <a:noFill/>
          <a:ln w="9525">
            <a:noFill/>
            <a:miter lim="800000"/>
            <a:headEnd/>
            <a:tailEnd/>
          </a:ln>
          <a:effectLst/>
        </p:spPr>
        <p:txBody>
          <a:bodyPr>
            <a:prstTxWarp prst="textNoShape">
              <a:avLst/>
            </a:prstTxWarp>
            <a:spAutoFit/>
          </a:bodyPr>
          <a:lstStyle/>
          <a:p>
            <a:pPr marL="457200" indent="-457200"/>
            <a:r>
              <a:rPr lang="es-MX" b="1" dirty="0">
                <a:solidFill>
                  <a:schemeClr val="bg1"/>
                </a:solidFill>
              </a:rPr>
              <a:t>III. ILUSTRACIONES</a:t>
            </a:r>
          </a:p>
          <a:p>
            <a:pPr marL="457200" indent="-457200"/>
            <a:r>
              <a:rPr lang="es-MX" b="1" dirty="0">
                <a:solidFill>
                  <a:schemeClr val="bg1"/>
                </a:solidFill>
              </a:rPr>
              <a:t>	Alguien ha dicho, “Las ilustraciones son las ventanas de los sermones”</a:t>
            </a:r>
          </a:p>
          <a:p>
            <a:pPr marL="457200" indent="-457200"/>
            <a:r>
              <a:rPr lang="es-MX" b="1" dirty="0">
                <a:solidFill>
                  <a:schemeClr val="bg1"/>
                </a:solidFill>
              </a:rPr>
              <a:t>	A) La ilustración de una    	palabra</a:t>
            </a:r>
          </a:p>
          <a:p>
            <a:pPr marL="457200" indent="-457200"/>
            <a:r>
              <a:rPr lang="es-MX" b="1" dirty="0">
                <a:solidFill>
                  <a:schemeClr val="bg1"/>
                </a:solidFill>
              </a:rPr>
              <a:t>	B) Analogía (paralelo)</a:t>
            </a:r>
          </a:p>
          <a:p>
            <a:pPr marL="457200" indent="-457200"/>
            <a:r>
              <a:rPr lang="es-MX" b="1" dirty="0">
                <a:solidFill>
                  <a:schemeClr val="bg1"/>
                </a:solidFill>
              </a:rPr>
              <a:t>	C) Anécdota</a:t>
            </a:r>
          </a:p>
          <a:p>
            <a:pPr marL="457200" indent="-457200"/>
            <a:r>
              <a:rPr lang="es-MX" b="1" dirty="0">
                <a:solidFill>
                  <a:schemeClr val="bg1"/>
                </a:solidFill>
              </a:rPr>
              <a:t>	D) La historia</a:t>
            </a:r>
          </a:p>
        </p:txBody>
      </p:sp>
      <p:sp>
        <p:nvSpPr>
          <p:cNvPr id="81927" name="WordArt 7"/>
          <p:cNvSpPr>
            <a:spLocks noChangeArrowheads="1" noChangeShapeType="1" noTextEdit="1"/>
          </p:cNvSpPr>
          <p:nvPr/>
        </p:nvSpPr>
        <p:spPr bwMode="auto">
          <a:xfrm>
            <a:off x="1762125" y="792163"/>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81928" name="WordArt 8"/>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8" name="Picture 10" descr="valle de trigo"/>
          <p:cNvPicPr>
            <a:picLocks noGrp="1" noChangeAspect="1" noChangeArrowheads="1"/>
          </p:cNvPicPr>
          <p:nvPr>
            <p:ph/>
          </p:nvPr>
        </p:nvPicPr>
        <p:blipFill>
          <a:blip r:embed="rId2"/>
          <a:srcRect/>
          <a:stretch>
            <a:fillRect/>
          </a:stretch>
        </p:blipFill>
        <p:spPr>
          <a:xfrm>
            <a:off x="287338" y="214313"/>
            <a:ext cx="8569325" cy="6427787"/>
          </a:xfrm>
          <a:noFill/>
          <a:ln/>
        </p:spPr>
      </p:pic>
      <p:sp>
        <p:nvSpPr>
          <p:cNvPr id="160773" name="Text Box 5"/>
          <p:cNvSpPr txBox="1">
            <a:spLocks noChangeArrowheads="1"/>
          </p:cNvSpPr>
          <p:nvPr/>
        </p:nvSpPr>
        <p:spPr bwMode="auto">
          <a:xfrm>
            <a:off x="1547813" y="1989138"/>
            <a:ext cx="5810269" cy="3970318"/>
          </a:xfrm>
          <a:prstGeom prst="rect">
            <a:avLst/>
          </a:prstGeom>
          <a:noFill/>
          <a:ln w="9525">
            <a:noFill/>
            <a:miter lim="800000"/>
            <a:headEnd/>
            <a:tailEnd/>
          </a:ln>
          <a:effectLst/>
        </p:spPr>
        <p:txBody>
          <a:bodyPr wrap="square">
            <a:prstTxWarp prst="textNoShape">
              <a:avLst/>
            </a:prstTxWarp>
            <a:spAutoFit/>
          </a:bodyPr>
          <a:lstStyle/>
          <a:p>
            <a:pPr marL="457200" indent="-457200"/>
            <a:r>
              <a:rPr lang="es-MX" sz="2800" b="1" dirty="0">
                <a:effectLst>
                  <a:outerShdw blurRad="38100" dist="38100" dir="2700000" algn="tl">
                    <a:srgbClr val="000000">
                      <a:alpha val="43137"/>
                    </a:srgbClr>
                  </a:outerShdw>
                </a:effectLst>
              </a:rPr>
              <a:t>III. ILUSTRACIONES</a:t>
            </a:r>
          </a:p>
          <a:p>
            <a:pPr marL="457200" indent="-457200"/>
            <a:r>
              <a:rPr lang="es-MX" sz="2800" b="1" dirty="0">
                <a:effectLst>
                  <a:outerShdw blurRad="38100" dist="38100" dir="2700000" algn="tl">
                    <a:srgbClr val="000000">
                      <a:alpha val="43137"/>
                    </a:srgbClr>
                  </a:outerShdw>
                </a:effectLst>
              </a:rPr>
              <a:t>	Fuentes de ilustraciones: </a:t>
            </a:r>
          </a:p>
          <a:p>
            <a:pPr marL="457200" indent="-457200"/>
            <a:r>
              <a:rPr lang="es-MX" sz="2800" b="1" dirty="0">
                <a:effectLst>
                  <a:outerShdw blurRad="38100" dist="38100" dir="2700000" algn="tl">
                    <a:srgbClr val="000000">
                      <a:alpha val="43137"/>
                    </a:srgbClr>
                  </a:outerShdw>
                </a:effectLst>
              </a:rPr>
              <a:t>	1.	La Biblia</a:t>
            </a:r>
          </a:p>
          <a:p>
            <a:pPr marL="457200" indent="-457200"/>
            <a:r>
              <a:rPr lang="es-MX" sz="2800" b="1" dirty="0">
                <a:effectLst>
                  <a:outerShdw blurRad="38100" dist="38100" dir="2700000" algn="tl">
                    <a:srgbClr val="000000">
                      <a:alpha val="43137"/>
                    </a:srgbClr>
                  </a:outerShdw>
                </a:effectLst>
              </a:rPr>
              <a:t>	2. 	La Ciencia</a:t>
            </a:r>
          </a:p>
          <a:p>
            <a:pPr marL="457200" indent="-457200"/>
            <a:r>
              <a:rPr lang="es-MX" sz="2800" b="1" dirty="0">
                <a:effectLst>
                  <a:outerShdw blurRad="38100" dist="38100" dir="2700000" algn="tl">
                    <a:srgbClr val="000000">
                      <a:alpha val="43137"/>
                    </a:srgbClr>
                  </a:outerShdw>
                </a:effectLst>
              </a:rPr>
              <a:t>	3. 	La Naturaleza</a:t>
            </a:r>
          </a:p>
          <a:p>
            <a:pPr marL="457200" indent="-457200"/>
            <a:r>
              <a:rPr lang="es-MX" sz="2800" b="1" dirty="0">
                <a:effectLst>
                  <a:outerShdw blurRad="38100" dist="38100" dir="2700000" algn="tl">
                    <a:srgbClr val="000000">
                      <a:alpha val="43137"/>
                    </a:srgbClr>
                  </a:outerShdw>
                </a:effectLst>
              </a:rPr>
              <a:t>	4. 	Ficción </a:t>
            </a:r>
          </a:p>
          <a:p>
            <a:pPr marL="457200" indent="-457200"/>
            <a:r>
              <a:rPr lang="es-MX" sz="2800" b="1" dirty="0">
                <a:effectLst>
                  <a:outerShdw blurRad="38100" dist="38100" dir="2700000" algn="tl">
                    <a:srgbClr val="000000">
                      <a:alpha val="43137"/>
                    </a:srgbClr>
                  </a:outerShdw>
                </a:effectLst>
              </a:rPr>
              <a:t>	5. 	Poesía</a:t>
            </a:r>
          </a:p>
          <a:p>
            <a:pPr marL="457200" indent="-457200"/>
            <a:r>
              <a:rPr lang="es-MX" sz="2800" b="1" dirty="0">
                <a:effectLst>
                  <a:outerShdw blurRad="38100" dist="38100" dir="2700000" algn="tl">
                    <a:srgbClr val="000000">
                      <a:alpha val="43137"/>
                    </a:srgbClr>
                  </a:outerShdw>
                </a:effectLst>
              </a:rPr>
              <a:t>	6. 	Historia</a:t>
            </a:r>
          </a:p>
          <a:p>
            <a:pPr marL="457200" indent="-457200"/>
            <a:r>
              <a:rPr lang="es-MX" sz="2800" b="1" dirty="0">
                <a:effectLst>
                  <a:outerShdw blurRad="38100" dist="38100" dir="2700000" algn="tl">
                    <a:srgbClr val="000000">
                      <a:alpha val="43137"/>
                    </a:srgbClr>
                  </a:outerShdw>
                </a:effectLst>
              </a:rPr>
              <a:t>	7. 	Asuntos de la actualidad</a:t>
            </a:r>
          </a:p>
        </p:txBody>
      </p:sp>
      <p:sp>
        <p:nvSpPr>
          <p:cNvPr id="160775" name="Text Box 7"/>
          <p:cNvSpPr txBox="1">
            <a:spLocks noChangeArrowheads="1"/>
          </p:cNvSpPr>
          <p:nvPr/>
        </p:nvSpPr>
        <p:spPr bwMode="auto">
          <a:xfrm>
            <a:off x="1258888" y="1196975"/>
            <a:ext cx="5772150" cy="457200"/>
          </a:xfrm>
          <a:prstGeom prst="rect">
            <a:avLst/>
          </a:prstGeom>
          <a:noFill/>
          <a:ln w="9525">
            <a:noFill/>
            <a:miter lim="800000"/>
            <a:headEnd/>
            <a:tailEnd/>
          </a:ln>
          <a:effectLst/>
        </p:spPr>
        <p:txBody>
          <a:bodyPr wrap="none">
            <a:prstTxWarp prst="textNoShape">
              <a:avLst/>
            </a:prstTxWarp>
            <a:spAutoFit/>
          </a:bodyPr>
          <a:lstStyle/>
          <a:p>
            <a:r>
              <a:rPr lang="es-MX" b="1"/>
              <a:t>CÓMO REUNIR Y USAR MATERIALES </a:t>
            </a:r>
          </a:p>
        </p:txBody>
      </p:sp>
      <p:sp>
        <p:nvSpPr>
          <p:cNvPr id="160776" name="WordArt 8"/>
          <p:cNvSpPr>
            <a:spLocks noChangeArrowheads="1" noChangeShapeType="1" noTextEdit="1"/>
          </p:cNvSpPr>
          <p:nvPr/>
        </p:nvSpPr>
        <p:spPr bwMode="auto">
          <a:xfrm>
            <a:off x="1908175" y="765175"/>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160783" name="WordArt 15"/>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54" name="Picture 10" descr="MCj02343540000[1]"/>
          <p:cNvPicPr>
            <a:picLocks noGrp="1" noChangeAspect="1" noChangeArrowheads="1"/>
          </p:cNvPicPr>
          <p:nvPr>
            <p:ph/>
          </p:nvPr>
        </p:nvPicPr>
        <p:blipFill>
          <a:blip r:embed="rId2"/>
          <a:srcRect/>
          <a:stretch>
            <a:fillRect/>
          </a:stretch>
        </p:blipFill>
        <p:spPr>
          <a:xfrm>
            <a:off x="6443663" y="1484313"/>
            <a:ext cx="1965325" cy="1757362"/>
          </a:xfrm>
          <a:noFill/>
          <a:ln/>
        </p:spPr>
      </p:pic>
      <p:sp>
        <p:nvSpPr>
          <p:cNvPr id="82949" name="Text Box 5"/>
          <p:cNvSpPr txBox="1">
            <a:spLocks noChangeArrowheads="1"/>
          </p:cNvSpPr>
          <p:nvPr/>
        </p:nvSpPr>
        <p:spPr bwMode="auto">
          <a:xfrm>
            <a:off x="576263" y="1916113"/>
            <a:ext cx="7524750" cy="3935412"/>
          </a:xfrm>
          <a:prstGeom prst="rect">
            <a:avLst/>
          </a:prstGeom>
          <a:noFill/>
          <a:ln w="9525">
            <a:noFill/>
            <a:miter lim="800000"/>
            <a:headEnd/>
            <a:tailEnd/>
          </a:ln>
          <a:effectLst/>
        </p:spPr>
        <p:txBody>
          <a:bodyPr>
            <a:prstTxWarp prst="textNoShape">
              <a:avLst/>
            </a:prstTxWarp>
            <a:spAutoFit/>
          </a:bodyPr>
          <a:lstStyle/>
          <a:p>
            <a:pPr marL="457200" indent="-457200" algn="just"/>
            <a:r>
              <a:rPr lang="es-MX" sz="2800" b="1" dirty="0"/>
              <a:t>IV. APLICACIÓN O PERSUASIÓN</a:t>
            </a:r>
          </a:p>
          <a:p>
            <a:pPr marL="457200" indent="-457200" algn="just"/>
            <a:r>
              <a:rPr lang="es-MX" sz="2800" b="1" dirty="0"/>
              <a:t>	El predicar no busca la simple aprobación,   sino la acción.</a:t>
            </a:r>
          </a:p>
          <a:p>
            <a:pPr marL="457200" indent="-457200" algn="just"/>
            <a:r>
              <a:rPr lang="es-MX" sz="2800" b="1" dirty="0"/>
              <a:t>	Si el sermón tiene un equilibrio de todos los cuatro materiales, </a:t>
            </a:r>
            <a:r>
              <a:rPr lang="es-MX" sz="2800" b="1" u="sng" dirty="0"/>
              <a:t>instruirá la mente</a:t>
            </a:r>
            <a:r>
              <a:rPr lang="es-MX" sz="2800" b="1" dirty="0"/>
              <a:t>, </a:t>
            </a:r>
            <a:r>
              <a:rPr lang="es-MX" sz="2800" b="1" u="sng" dirty="0"/>
              <a:t>impresionará la voluntad</a:t>
            </a:r>
            <a:r>
              <a:rPr lang="es-MX" sz="2800" b="1" dirty="0"/>
              <a:t>, </a:t>
            </a:r>
            <a:r>
              <a:rPr lang="es-MX" sz="2800" b="1" u="sng" dirty="0"/>
              <a:t>mantendrá la atención</a:t>
            </a:r>
            <a:r>
              <a:rPr lang="es-MX" sz="2800" b="1" dirty="0"/>
              <a:t>, </a:t>
            </a:r>
            <a:r>
              <a:rPr lang="es-MX" sz="2800" b="1" u="sng" dirty="0"/>
              <a:t>agitará la emoción</a:t>
            </a:r>
            <a:r>
              <a:rPr lang="es-MX" sz="2800" b="1" dirty="0"/>
              <a:t> y </a:t>
            </a:r>
            <a:r>
              <a:rPr lang="es-MX" sz="2800" b="1" u="sng" dirty="0"/>
              <a:t>moverá a la acción</a:t>
            </a:r>
            <a:r>
              <a:rPr lang="es-MX" sz="2800" b="1" dirty="0"/>
              <a:t>, siempre y cuando sea pronunciado bajo la unción del Espíritu. </a:t>
            </a:r>
          </a:p>
        </p:txBody>
      </p:sp>
      <p:sp>
        <p:nvSpPr>
          <p:cNvPr id="82952" name="Text Box 8"/>
          <p:cNvSpPr txBox="1">
            <a:spLocks noChangeArrowheads="1"/>
          </p:cNvSpPr>
          <p:nvPr/>
        </p:nvSpPr>
        <p:spPr bwMode="auto">
          <a:xfrm>
            <a:off x="1685925" y="1025525"/>
            <a:ext cx="6238875" cy="488950"/>
          </a:xfrm>
          <a:prstGeom prst="rect">
            <a:avLst/>
          </a:prstGeom>
          <a:noFill/>
          <a:ln w="9525">
            <a:noFill/>
            <a:miter lim="800000"/>
            <a:headEnd/>
            <a:tailEnd/>
          </a:ln>
          <a:effectLst/>
        </p:spPr>
        <p:txBody>
          <a:bodyPr wrap="none">
            <a:prstTxWarp prst="textNoShape">
              <a:avLst/>
            </a:prstTxWarp>
            <a:spAutoFit/>
          </a:bodyPr>
          <a:lstStyle/>
          <a:p>
            <a:r>
              <a:rPr lang="es-MX" sz="2600" b="1"/>
              <a:t>CÓMO REUNIR Y USAR MATERIALES </a:t>
            </a:r>
          </a:p>
        </p:txBody>
      </p:sp>
      <p:sp>
        <p:nvSpPr>
          <p:cNvPr id="82953" name="WordArt 9"/>
          <p:cNvSpPr>
            <a:spLocks noChangeArrowheads="1" noChangeShapeType="1" noTextEdit="1"/>
          </p:cNvSpPr>
          <p:nvPr/>
        </p:nvSpPr>
        <p:spPr bwMode="auto">
          <a:xfrm>
            <a:off x="1908175" y="549275"/>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rgbClr val="000080"/>
                </a:solidFill>
                <a:latin typeface="Arial Black"/>
                <a:ea typeface="Arial Black"/>
                <a:cs typeface="Arial Black"/>
              </a:rPr>
              <a:t>¿CÓMO PREPARAR UN SERMÓN?</a:t>
            </a:r>
            <a:endParaRPr lang="es-MX" sz="3600" kern="10">
              <a:ln w="9525">
                <a:solidFill>
                  <a:srgbClr val="0000FF"/>
                </a:solidFill>
                <a:round/>
                <a:headEnd/>
                <a:tailEnd/>
              </a:ln>
              <a:solidFill>
                <a:srgbClr val="000080"/>
              </a:solidFill>
              <a:latin typeface="Arial Black"/>
              <a:ea typeface="Arial Black"/>
              <a:cs typeface="Arial Black"/>
            </a:endParaRPr>
          </a:p>
        </p:txBody>
      </p:sp>
      <p:sp>
        <p:nvSpPr>
          <p:cNvPr id="82956" name="WordArt 12"/>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10" name="Text Box 6"/>
          <p:cNvSpPr txBox="1">
            <a:spLocks noChangeArrowheads="1"/>
          </p:cNvSpPr>
          <p:nvPr/>
        </p:nvSpPr>
        <p:spPr bwMode="auto">
          <a:xfrm>
            <a:off x="827088" y="2420938"/>
            <a:ext cx="5183187" cy="3940175"/>
          </a:xfrm>
          <a:prstGeom prst="rect">
            <a:avLst/>
          </a:prstGeom>
          <a:noFill/>
          <a:ln w="9525">
            <a:noFill/>
            <a:miter lim="800000"/>
            <a:headEnd/>
            <a:tailEnd/>
          </a:ln>
          <a:effectLst/>
        </p:spPr>
        <p:txBody>
          <a:bodyPr>
            <a:prstTxWarp prst="textNoShape">
              <a:avLst/>
            </a:prstTxWarp>
            <a:spAutoFit/>
          </a:bodyPr>
          <a:lstStyle/>
          <a:p>
            <a:pPr algn="just"/>
            <a:r>
              <a:rPr lang="es-MX" sz="2100" b="1" dirty="0">
                <a:solidFill>
                  <a:srgbClr val="0000FF"/>
                </a:solidFill>
                <a:latin typeface="Tahoma" charset="0"/>
              </a:rPr>
              <a:t>“Los ministros del evangelio y líderes de la iglesia debieran saber cómo hablar con poder y expresión, haciendo las palabras de eterna vida tan expresivas e impresionantes que los oyentes no puedan dejar de sentir su peso... La mitad de su influencia se pierde, porque el predicador tiene poco poder para retener la atención de la congregación.”</a:t>
            </a:r>
          </a:p>
          <a:p>
            <a:pPr algn="just"/>
            <a:r>
              <a:rPr lang="es-MX" sz="2100" b="1" dirty="0">
                <a:solidFill>
                  <a:srgbClr val="0000FF"/>
                </a:solidFill>
                <a:latin typeface="Tahoma" charset="0"/>
              </a:rPr>
              <a:t> (6 T 381)</a:t>
            </a:r>
          </a:p>
        </p:txBody>
      </p:sp>
      <p:sp>
        <p:nvSpPr>
          <p:cNvPr id="123912" name="Text Box 8"/>
          <p:cNvSpPr txBox="1">
            <a:spLocks noChangeArrowheads="1"/>
          </p:cNvSpPr>
          <p:nvPr/>
        </p:nvSpPr>
        <p:spPr bwMode="auto">
          <a:xfrm>
            <a:off x="0" y="0"/>
            <a:ext cx="9144000" cy="304800"/>
          </a:xfrm>
          <a:prstGeom prst="rect">
            <a:avLst/>
          </a:prstGeom>
          <a:noFill/>
          <a:ln w="9525">
            <a:noFill/>
            <a:miter lim="800000"/>
            <a:headEnd/>
            <a:tailEnd/>
          </a:ln>
          <a:effectLst/>
        </p:spPr>
        <p:txBody>
          <a:bodyPr>
            <a:prstTxWarp prst="textNoShape">
              <a:avLst/>
            </a:prstTxWarp>
            <a:spAutoFit/>
          </a:bodyPr>
          <a:lstStyle/>
          <a:p>
            <a:pPr algn="r">
              <a:spcBef>
                <a:spcPct val="50000"/>
              </a:spcBef>
            </a:pPr>
            <a:r>
              <a:rPr lang="es-MX" sz="1400" b="1" i="1">
                <a:solidFill>
                  <a:schemeClr val="bg1"/>
                </a:solidFill>
              </a:rPr>
              <a:t>LA IMPORTANCIA DE HABLAR EN PÚBLICO</a:t>
            </a:r>
          </a:p>
        </p:txBody>
      </p:sp>
      <p:sp>
        <p:nvSpPr>
          <p:cNvPr id="123913" name="WordArt 9"/>
          <p:cNvSpPr>
            <a:spLocks noChangeArrowheads="1" noChangeShapeType="1" noTextEdit="1"/>
          </p:cNvSpPr>
          <p:nvPr/>
        </p:nvSpPr>
        <p:spPr bwMode="auto">
          <a:xfrm>
            <a:off x="1258888" y="1341438"/>
            <a:ext cx="6913562" cy="358775"/>
          </a:xfrm>
          <a:prstGeom prst="rect">
            <a:avLst/>
          </a:prstGeom>
        </p:spPr>
        <p:txBody>
          <a:bodyPr wrap="none" fromWordArt="1">
            <a:prstTxWarp prst="textPlain">
              <a:avLst>
                <a:gd name="adj" fmla="val 50000"/>
              </a:avLst>
            </a:prstTxWarp>
          </a:bodyPr>
          <a:lstStyle/>
          <a:p>
            <a:pPr algn="ctr"/>
            <a:r>
              <a:rPr lang="es-ES_tradnl" sz="3600" kern="10">
                <a:ln w="12700">
                  <a:solidFill>
                    <a:schemeClr val="tx1"/>
                  </a:solidFill>
                  <a:round/>
                  <a:headEnd/>
                  <a:tailEnd/>
                </a:ln>
                <a:solidFill>
                  <a:srgbClr val="000066"/>
                </a:solidFill>
                <a:latin typeface="Arial Black"/>
                <a:ea typeface="Arial Black"/>
                <a:cs typeface="Arial Black"/>
              </a:rPr>
              <a:t>2. LÍDERES DE LA IGLESIA COMO ORADORES PÚBLICOS</a:t>
            </a:r>
            <a:endParaRPr lang="es-MX" sz="3600" kern="10">
              <a:ln w="12700">
                <a:solidFill>
                  <a:schemeClr val="tx1"/>
                </a:solidFill>
                <a:round/>
                <a:headEnd/>
                <a:tailEnd/>
              </a:ln>
              <a:solidFill>
                <a:srgbClr val="000066"/>
              </a:solidFill>
              <a:latin typeface="Arial Black"/>
              <a:ea typeface="Arial Black"/>
              <a:cs typeface="Arial Black"/>
            </a:endParaRPr>
          </a:p>
        </p:txBody>
      </p:sp>
      <p:sp>
        <p:nvSpPr>
          <p:cNvPr id="123914" name="Text Box 10"/>
          <p:cNvSpPr txBox="1">
            <a:spLocks noChangeArrowheads="1"/>
          </p:cNvSpPr>
          <p:nvPr/>
        </p:nvSpPr>
        <p:spPr bwMode="auto">
          <a:xfrm>
            <a:off x="684213" y="692150"/>
            <a:ext cx="7885112" cy="457200"/>
          </a:xfrm>
          <a:prstGeom prst="rect">
            <a:avLst/>
          </a:prstGeom>
          <a:solidFill>
            <a:schemeClr val="accent2"/>
          </a:solidFill>
          <a:ln w="9525">
            <a:noFill/>
            <a:miter lim="800000"/>
            <a:headEnd/>
            <a:tailEnd/>
          </a:ln>
          <a:effectLst/>
        </p:spPr>
        <p:txBody>
          <a:bodyPr>
            <a:prstTxWarp prst="textNoShape">
              <a:avLst/>
            </a:prstTxWarp>
            <a:spAutoFit/>
          </a:bodyPr>
          <a:lstStyle/>
          <a:p>
            <a:pPr algn="ctr">
              <a:spcBef>
                <a:spcPct val="50000"/>
              </a:spcBef>
            </a:pPr>
            <a:r>
              <a:rPr lang="es-MX" b="1"/>
              <a:t>             LA IMPORTANCIA DE HABLAR EN PÚBLICO</a:t>
            </a:r>
          </a:p>
        </p:txBody>
      </p:sp>
      <p:pic>
        <p:nvPicPr>
          <p:cNvPr id="123916" name="Picture 12" descr="CTOFF011"/>
          <p:cNvPicPr>
            <a:picLocks noChangeAspect="1" noChangeArrowheads="1"/>
          </p:cNvPicPr>
          <p:nvPr/>
        </p:nvPicPr>
        <p:blipFill>
          <a:blip r:embed="rId2"/>
          <a:srcRect/>
          <a:stretch>
            <a:fillRect/>
          </a:stretch>
        </p:blipFill>
        <p:spPr bwMode="auto">
          <a:xfrm>
            <a:off x="6300788" y="2636838"/>
            <a:ext cx="1933575" cy="3438525"/>
          </a:xfrm>
          <a:prstGeom prst="rect">
            <a:avLst/>
          </a:prstGeom>
          <a:noFill/>
        </p:spPr>
      </p:pic>
      <p:sp>
        <p:nvSpPr>
          <p:cNvPr id="123917" name="WordArt 13"/>
          <p:cNvSpPr>
            <a:spLocks noChangeArrowheads="1" noChangeShapeType="1" noTextEdit="1"/>
          </p:cNvSpPr>
          <p:nvPr/>
        </p:nvSpPr>
        <p:spPr bwMode="auto">
          <a:xfrm>
            <a:off x="684213" y="333375"/>
            <a:ext cx="1223962"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80"/>
                </a:solidFill>
                <a:latin typeface="Arial Narrow"/>
                <a:ea typeface="Arial Narrow"/>
                <a:cs typeface="Arial Narrow"/>
              </a:rPr>
              <a:t>"SERMÓN DINÁMICO: DISEÑO Y MODO DE PREDICAR"</a:t>
            </a:r>
            <a:endParaRPr lang="es-MX" sz="3600" b="1" kern="10">
              <a:ln w="9525">
                <a:noFill/>
                <a:round/>
                <a:headEnd/>
                <a:tailEnd/>
              </a:ln>
              <a:solidFill>
                <a:srgbClr val="000080"/>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pic>
        <p:nvPicPr>
          <p:cNvPr id="83972" name="Picture 4" descr="A imagen de tamaño completo">
            <a:hlinkClick r:id="rId2"/>
          </p:cNvPr>
          <p:cNvPicPr>
            <a:picLocks noChangeAspect="1" noChangeArrowheads="1"/>
          </p:cNvPicPr>
          <p:nvPr/>
        </p:nvPicPr>
        <p:blipFill>
          <a:blip r:embed="rId3"/>
          <a:srcRect/>
          <a:stretch>
            <a:fillRect/>
          </a:stretch>
        </p:blipFill>
        <p:spPr bwMode="auto">
          <a:xfrm>
            <a:off x="1116013" y="2060575"/>
            <a:ext cx="1670050" cy="3600450"/>
          </a:xfrm>
          <a:prstGeom prst="rect">
            <a:avLst/>
          </a:prstGeom>
          <a:noFill/>
        </p:spPr>
      </p:pic>
      <p:sp>
        <p:nvSpPr>
          <p:cNvPr id="83973" name="Text Box 5"/>
          <p:cNvSpPr txBox="1">
            <a:spLocks noChangeArrowheads="1"/>
          </p:cNvSpPr>
          <p:nvPr/>
        </p:nvSpPr>
        <p:spPr bwMode="auto">
          <a:xfrm>
            <a:off x="828675" y="765175"/>
            <a:ext cx="7775575" cy="885825"/>
          </a:xfrm>
          <a:prstGeom prst="rect">
            <a:avLst/>
          </a:prstGeom>
          <a:noFill/>
          <a:ln w="9525">
            <a:noFill/>
            <a:miter lim="800000"/>
            <a:headEnd/>
            <a:tailEnd/>
          </a:ln>
          <a:effectLst/>
        </p:spPr>
        <p:txBody>
          <a:bodyPr>
            <a:prstTxWarp prst="textNoShape">
              <a:avLst/>
            </a:prstTxWarp>
            <a:spAutoFit/>
          </a:bodyPr>
          <a:lstStyle/>
          <a:p>
            <a:pPr algn="ctr"/>
            <a:r>
              <a:rPr lang="es-MX" sz="2600" b="1">
                <a:solidFill>
                  <a:schemeClr val="bg1"/>
                </a:solidFill>
              </a:rPr>
              <a:t>LAS CUALIDADES DE UNA BUENA INTRODUCCIÓN </a:t>
            </a:r>
          </a:p>
        </p:txBody>
      </p:sp>
      <p:sp>
        <p:nvSpPr>
          <p:cNvPr id="83974" name="Text Box 6"/>
          <p:cNvSpPr txBox="1">
            <a:spLocks noChangeArrowheads="1"/>
          </p:cNvSpPr>
          <p:nvPr/>
        </p:nvSpPr>
        <p:spPr bwMode="auto">
          <a:xfrm>
            <a:off x="3657600" y="2133600"/>
            <a:ext cx="4154488" cy="3503613"/>
          </a:xfrm>
          <a:prstGeom prst="rect">
            <a:avLst/>
          </a:prstGeom>
          <a:noFill/>
          <a:ln w="9525">
            <a:noFill/>
            <a:miter lim="800000"/>
            <a:headEnd/>
            <a:tailEnd/>
          </a:ln>
          <a:effectLst/>
        </p:spPr>
        <p:txBody>
          <a:bodyPr wrap="none">
            <a:prstTxWarp prst="textNoShape">
              <a:avLst/>
            </a:prstTxWarp>
            <a:spAutoFit/>
          </a:bodyPr>
          <a:lstStyle/>
          <a:p>
            <a:pPr>
              <a:buFont typeface="Arial" charset="0"/>
              <a:buChar char="→"/>
            </a:pPr>
            <a:r>
              <a:rPr lang="es-MX" sz="3200" b="1">
                <a:solidFill>
                  <a:schemeClr val="bg1"/>
                </a:solidFill>
              </a:rPr>
              <a:t>Debe ser llamativa</a:t>
            </a:r>
          </a:p>
          <a:p>
            <a:pPr>
              <a:buFont typeface="Arial" charset="0"/>
              <a:buChar char="→"/>
            </a:pPr>
            <a:r>
              <a:rPr lang="es-MX" sz="3200" b="1">
                <a:solidFill>
                  <a:schemeClr val="bg1"/>
                </a:solidFill>
              </a:rPr>
              <a:t> Clara </a:t>
            </a:r>
          </a:p>
          <a:p>
            <a:pPr>
              <a:buFont typeface="Arial" charset="0"/>
              <a:buChar char="→"/>
            </a:pPr>
            <a:r>
              <a:rPr lang="es-MX" sz="3200" b="1">
                <a:solidFill>
                  <a:schemeClr val="bg1"/>
                </a:solidFill>
              </a:rPr>
              <a:t> Tener Unidad</a:t>
            </a:r>
          </a:p>
          <a:p>
            <a:pPr>
              <a:buFont typeface="Arial" charset="0"/>
              <a:buChar char="→"/>
            </a:pPr>
            <a:r>
              <a:rPr lang="es-MX" sz="3200" b="1">
                <a:solidFill>
                  <a:schemeClr val="bg1"/>
                </a:solidFill>
              </a:rPr>
              <a:t> Brevedad</a:t>
            </a:r>
          </a:p>
          <a:p>
            <a:pPr>
              <a:buFont typeface="Arial" charset="0"/>
              <a:buChar char="→"/>
            </a:pPr>
            <a:r>
              <a:rPr lang="es-MX" sz="3200" b="1">
                <a:solidFill>
                  <a:schemeClr val="bg1"/>
                </a:solidFill>
              </a:rPr>
              <a:t> Modesta</a:t>
            </a:r>
          </a:p>
          <a:p>
            <a:pPr>
              <a:buFont typeface="Arial" charset="0"/>
              <a:buChar char="→"/>
            </a:pPr>
            <a:r>
              <a:rPr lang="es-MX" sz="3200" b="1">
                <a:solidFill>
                  <a:schemeClr val="bg1"/>
                </a:solidFill>
              </a:rPr>
              <a:t> No apologética</a:t>
            </a:r>
          </a:p>
          <a:p>
            <a:pPr>
              <a:buFont typeface="Arial" charset="0"/>
              <a:buChar char="→"/>
            </a:pPr>
            <a:r>
              <a:rPr lang="es-MX" sz="3200" b="1">
                <a:solidFill>
                  <a:schemeClr val="bg1"/>
                </a:solidFill>
              </a:rPr>
              <a:t> Específica</a:t>
            </a:r>
          </a:p>
        </p:txBody>
      </p:sp>
      <p:sp>
        <p:nvSpPr>
          <p:cNvPr id="83976" name="WordArt 8"/>
          <p:cNvSpPr>
            <a:spLocks noChangeArrowheads="1" noChangeShapeType="1" noTextEdit="1"/>
          </p:cNvSpPr>
          <p:nvPr/>
        </p:nvSpPr>
        <p:spPr bwMode="auto">
          <a:xfrm>
            <a:off x="19081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83977" name="WordArt 9"/>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pic>
        <p:nvPicPr>
          <p:cNvPr id="84994" name="Picture 2" descr="A imagen de tamaño completo">
            <a:hlinkClick r:id="rId2"/>
          </p:cNvPr>
          <p:cNvPicPr>
            <a:picLocks noChangeAspect="1" noChangeArrowheads="1"/>
          </p:cNvPicPr>
          <p:nvPr/>
        </p:nvPicPr>
        <p:blipFill>
          <a:blip r:embed="rId3"/>
          <a:srcRect/>
          <a:stretch>
            <a:fillRect/>
          </a:stretch>
        </p:blipFill>
        <p:spPr bwMode="auto">
          <a:xfrm>
            <a:off x="827088" y="1989138"/>
            <a:ext cx="1657350" cy="3571875"/>
          </a:xfrm>
          <a:prstGeom prst="rect">
            <a:avLst/>
          </a:prstGeom>
          <a:noFill/>
        </p:spPr>
      </p:pic>
      <p:sp>
        <p:nvSpPr>
          <p:cNvPr id="84995" name="Text Box 3"/>
          <p:cNvSpPr txBox="1">
            <a:spLocks noChangeArrowheads="1"/>
          </p:cNvSpPr>
          <p:nvPr/>
        </p:nvSpPr>
        <p:spPr bwMode="auto">
          <a:xfrm>
            <a:off x="684213" y="765175"/>
            <a:ext cx="7775575" cy="885825"/>
          </a:xfrm>
          <a:prstGeom prst="rect">
            <a:avLst/>
          </a:prstGeom>
          <a:noFill/>
          <a:ln w="9525">
            <a:noFill/>
            <a:miter lim="800000"/>
            <a:headEnd/>
            <a:tailEnd/>
          </a:ln>
          <a:effectLst/>
        </p:spPr>
        <p:txBody>
          <a:bodyPr>
            <a:prstTxWarp prst="textNoShape">
              <a:avLst/>
            </a:prstTxWarp>
            <a:spAutoFit/>
          </a:bodyPr>
          <a:lstStyle/>
          <a:p>
            <a:pPr algn="ctr"/>
            <a:r>
              <a:rPr lang="es-MX" sz="2600" b="1">
                <a:solidFill>
                  <a:schemeClr val="bg1"/>
                </a:solidFill>
              </a:rPr>
              <a:t>CÓMO HALLAR LA APROPIADA </a:t>
            </a:r>
          </a:p>
          <a:p>
            <a:pPr algn="ctr"/>
            <a:r>
              <a:rPr lang="es-MX" sz="2600" b="1">
                <a:solidFill>
                  <a:schemeClr val="bg1"/>
                </a:solidFill>
              </a:rPr>
              <a:t>INTRODUCCIÓN </a:t>
            </a:r>
          </a:p>
        </p:txBody>
      </p:sp>
      <p:sp>
        <p:nvSpPr>
          <p:cNvPr id="84996" name="Text Box 4"/>
          <p:cNvSpPr txBox="1">
            <a:spLocks noChangeArrowheads="1"/>
          </p:cNvSpPr>
          <p:nvPr/>
        </p:nvSpPr>
        <p:spPr bwMode="auto">
          <a:xfrm>
            <a:off x="2916238" y="1844675"/>
            <a:ext cx="5616575" cy="4154984"/>
          </a:xfrm>
          <a:prstGeom prst="rect">
            <a:avLst/>
          </a:prstGeom>
          <a:noFill/>
          <a:ln w="9525">
            <a:noFill/>
            <a:miter lim="800000"/>
            <a:headEnd/>
            <a:tailEnd/>
          </a:ln>
          <a:effectLst/>
        </p:spPr>
        <p:txBody>
          <a:bodyPr>
            <a:prstTxWarp prst="textNoShape">
              <a:avLst/>
            </a:prstTxWarp>
            <a:spAutoFit/>
          </a:bodyPr>
          <a:lstStyle/>
          <a:p>
            <a:pPr marL="342900" indent="-342900" algn="just">
              <a:buFont typeface="Arial" charset="0"/>
              <a:buAutoNum type="arabicPeriod"/>
            </a:pPr>
            <a:r>
              <a:rPr lang="es-MX" b="1" dirty="0">
                <a:solidFill>
                  <a:schemeClr val="bg1"/>
                </a:solidFill>
              </a:rPr>
              <a:t>¿Qué tiene que ver este sermón con una especial necesidad de la congregación?</a:t>
            </a:r>
          </a:p>
          <a:p>
            <a:pPr marL="342900" indent="-342900" algn="just">
              <a:buFont typeface="Arial" charset="0"/>
              <a:buAutoNum type="arabicPeriod"/>
            </a:pPr>
            <a:r>
              <a:rPr lang="es-MX" b="1" dirty="0">
                <a:solidFill>
                  <a:schemeClr val="bg1"/>
                </a:solidFill>
              </a:rPr>
              <a:t>¿Qué experiencia personal ha sugerido este sermón?</a:t>
            </a:r>
          </a:p>
          <a:p>
            <a:pPr marL="342900" indent="-342900" algn="just">
              <a:buFont typeface="Arial" charset="0"/>
              <a:buAutoNum type="arabicPeriod"/>
            </a:pPr>
            <a:r>
              <a:rPr lang="es-MX" b="1" dirty="0">
                <a:solidFill>
                  <a:schemeClr val="bg1"/>
                </a:solidFill>
              </a:rPr>
              <a:t>¿Por qué es este sermón de especial importancia?</a:t>
            </a:r>
          </a:p>
          <a:p>
            <a:pPr marL="342900" indent="-342900" algn="just">
              <a:buFont typeface="Arial" charset="0"/>
              <a:buAutoNum type="arabicPeriod"/>
            </a:pPr>
            <a:r>
              <a:rPr lang="es-MX" b="1" dirty="0">
                <a:solidFill>
                  <a:schemeClr val="bg1"/>
                </a:solidFill>
              </a:rPr>
              <a:t>¿Qué historia o anécdota introducirá este sermón?</a:t>
            </a:r>
          </a:p>
          <a:p>
            <a:pPr marL="342900" indent="-342900" algn="just">
              <a:buFont typeface="Arial" charset="0"/>
              <a:buAutoNum type="arabicPeriod"/>
            </a:pPr>
            <a:r>
              <a:rPr lang="es-MX" b="1" dirty="0">
                <a:solidFill>
                  <a:schemeClr val="bg1"/>
                </a:solidFill>
              </a:rPr>
              <a:t>¿Qué asunto de la actualidad introducirá este sermón?</a:t>
            </a:r>
          </a:p>
        </p:txBody>
      </p:sp>
      <p:sp>
        <p:nvSpPr>
          <p:cNvPr id="84998" name="WordArt 6"/>
          <p:cNvSpPr>
            <a:spLocks noChangeArrowheads="1" noChangeShapeType="1" noTextEdit="1"/>
          </p:cNvSpPr>
          <p:nvPr/>
        </p:nvSpPr>
        <p:spPr bwMode="auto">
          <a:xfrm>
            <a:off x="21240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84999" name="WordArt 7"/>
          <p:cNvSpPr>
            <a:spLocks noChangeArrowheads="1" noChangeShapeType="1" noTextEdit="1"/>
          </p:cNvSpPr>
          <p:nvPr/>
        </p:nvSpPr>
        <p:spPr bwMode="auto">
          <a:xfrm>
            <a:off x="539750" y="288925"/>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86021" name="Text Box 5"/>
          <p:cNvSpPr txBox="1">
            <a:spLocks noChangeArrowheads="1"/>
          </p:cNvSpPr>
          <p:nvPr/>
        </p:nvSpPr>
        <p:spPr bwMode="auto">
          <a:xfrm>
            <a:off x="1885950" y="806450"/>
            <a:ext cx="5854700" cy="822325"/>
          </a:xfrm>
          <a:prstGeom prst="rect">
            <a:avLst/>
          </a:prstGeom>
          <a:solidFill>
            <a:schemeClr val="accent2"/>
          </a:solidFill>
          <a:ln w="9525">
            <a:noFill/>
            <a:miter lim="800000"/>
            <a:headEnd/>
            <a:tailEnd/>
          </a:ln>
          <a:effectLst/>
        </p:spPr>
        <p:txBody>
          <a:bodyPr wrap="none">
            <a:prstTxWarp prst="textNoShape">
              <a:avLst/>
            </a:prstTxWarp>
            <a:spAutoFit/>
          </a:bodyPr>
          <a:lstStyle/>
          <a:p>
            <a:pPr algn="ctr"/>
            <a:r>
              <a:rPr lang="es-MX" b="1">
                <a:solidFill>
                  <a:schemeClr val="bg1"/>
                </a:solidFill>
                <a:latin typeface="Arial Black" charset="0"/>
              </a:rPr>
              <a:t>LAS CUALIDADES DE UNA BUENA</a:t>
            </a:r>
          </a:p>
          <a:p>
            <a:pPr algn="ctr"/>
            <a:r>
              <a:rPr lang="es-MX" b="1">
                <a:solidFill>
                  <a:schemeClr val="bg1"/>
                </a:solidFill>
                <a:latin typeface="Arial Black" charset="0"/>
              </a:rPr>
              <a:t> CONCLUSIÓN</a:t>
            </a:r>
          </a:p>
        </p:txBody>
      </p:sp>
      <p:sp>
        <p:nvSpPr>
          <p:cNvPr id="86027" name="AutoShape 11"/>
          <p:cNvSpPr>
            <a:spLocks noChangeArrowheads="1"/>
          </p:cNvSpPr>
          <p:nvPr/>
        </p:nvSpPr>
        <p:spPr bwMode="auto">
          <a:xfrm>
            <a:off x="682625" y="1916113"/>
            <a:ext cx="2665413" cy="1512887"/>
          </a:xfrm>
          <a:prstGeom prst="irregularSeal2">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s-MX"/>
          </a:p>
        </p:txBody>
      </p:sp>
      <p:sp>
        <p:nvSpPr>
          <p:cNvPr id="86029" name="WordArt 13"/>
          <p:cNvSpPr>
            <a:spLocks noChangeArrowheads="1" noChangeShapeType="1" noTextEdit="1"/>
          </p:cNvSpPr>
          <p:nvPr/>
        </p:nvSpPr>
        <p:spPr bwMode="auto">
          <a:xfrm>
            <a:off x="1185863" y="2276475"/>
            <a:ext cx="1293812" cy="792163"/>
          </a:xfrm>
          <a:prstGeom prst="rect">
            <a:avLst/>
          </a:prstGeom>
        </p:spPr>
        <p:txBody>
          <a:bodyPr wrap="none" fromWordArt="1">
            <a:prstTxWarp prst="textSlantUp">
              <a:avLst>
                <a:gd name="adj" fmla="val 55556"/>
              </a:avLst>
            </a:prstTxWarp>
          </a:bodyPr>
          <a:lstStyle/>
          <a:p>
            <a:pPr algn="ctr"/>
            <a:r>
              <a:rPr lang="es-ES_tradnl" sz="3600" kern="10">
                <a:ln w="9525">
                  <a:solidFill>
                    <a:srgbClr val="800000"/>
                  </a:solidFill>
                  <a:round/>
                  <a:headEnd/>
                  <a:tailEnd/>
                </a:ln>
                <a:solidFill>
                  <a:srgbClr val="FF0000"/>
                </a:solidFill>
                <a:latin typeface="Arial Black"/>
                <a:ea typeface="Arial Black"/>
                <a:cs typeface="Arial Black"/>
              </a:rPr>
              <a:t>CLARIDAD</a:t>
            </a:r>
            <a:endParaRPr lang="es-MX" sz="3600" kern="10">
              <a:ln w="9525">
                <a:solidFill>
                  <a:srgbClr val="800000"/>
                </a:solidFill>
                <a:round/>
                <a:headEnd/>
                <a:tailEnd/>
              </a:ln>
              <a:solidFill>
                <a:srgbClr val="FF0000"/>
              </a:solidFill>
              <a:latin typeface="Arial Black"/>
              <a:ea typeface="Arial Black"/>
              <a:cs typeface="Arial Black"/>
            </a:endParaRPr>
          </a:p>
        </p:txBody>
      </p:sp>
      <p:sp>
        <p:nvSpPr>
          <p:cNvPr id="86030" name="AutoShape 14"/>
          <p:cNvSpPr>
            <a:spLocks noChangeArrowheads="1"/>
          </p:cNvSpPr>
          <p:nvPr/>
        </p:nvSpPr>
        <p:spPr bwMode="auto">
          <a:xfrm>
            <a:off x="3708400" y="1843088"/>
            <a:ext cx="2879725" cy="1512887"/>
          </a:xfrm>
          <a:prstGeom prst="irregularSeal2">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s-MX"/>
          </a:p>
        </p:txBody>
      </p:sp>
      <p:sp>
        <p:nvSpPr>
          <p:cNvPr id="86031" name="WordArt 15"/>
          <p:cNvSpPr>
            <a:spLocks noChangeArrowheads="1" noChangeShapeType="1" noTextEdit="1"/>
          </p:cNvSpPr>
          <p:nvPr/>
        </p:nvSpPr>
        <p:spPr bwMode="auto">
          <a:xfrm>
            <a:off x="4429125" y="2276475"/>
            <a:ext cx="1223963" cy="725488"/>
          </a:xfrm>
          <a:prstGeom prst="rect">
            <a:avLst/>
          </a:prstGeom>
        </p:spPr>
        <p:txBody>
          <a:bodyPr wrap="none" fromWordArt="1">
            <a:prstTxWarp prst="textSlantUp">
              <a:avLst>
                <a:gd name="adj" fmla="val 55556"/>
              </a:avLst>
            </a:prstTxWarp>
          </a:bodyPr>
          <a:lstStyle/>
          <a:p>
            <a:pPr algn="ctr"/>
            <a:r>
              <a:rPr lang="es-ES_tradnl" sz="3600" kern="10">
                <a:ln w="9525">
                  <a:solidFill>
                    <a:srgbClr val="800000"/>
                  </a:solidFill>
                  <a:round/>
                  <a:headEnd/>
                  <a:tailEnd/>
                </a:ln>
                <a:solidFill>
                  <a:srgbClr val="FF0000"/>
                </a:solidFill>
                <a:latin typeface="Arial Black"/>
                <a:ea typeface="Arial Black"/>
                <a:cs typeface="Arial Black"/>
              </a:rPr>
              <a:t>UNIDAD</a:t>
            </a:r>
            <a:endParaRPr lang="es-MX" sz="3600" kern="10">
              <a:ln w="9525">
                <a:solidFill>
                  <a:srgbClr val="800000"/>
                </a:solidFill>
                <a:round/>
                <a:headEnd/>
                <a:tailEnd/>
              </a:ln>
              <a:solidFill>
                <a:srgbClr val="FF0000"/>
              </a:solidFill>
              <a:latin typeface="Arial Black"/>
              <a:ea typeface="Arial Black"/>
              <a:cs typeface="Arial Black"/>
            </a:endParaRPr>
          </a:p>
        </p:txBody>
      </p:sp>
      <p:sp>
        <p:nvSpPr>
          <p:cNvPr id="86032" name="AutoShape 16"/>
          <p:cNvSpPr>
            <a:spLocks noChangeArrowheads="1"/>
          </p:cNvSpPr>
          <p:nvPr/>
        </p:nvSpPr>
        <p:spPr bwMode="auto">
          <a:xfrm>
            <a:off x="611188" y="3716338"/>
            <a:ext cx="2520950" cy="1585912"/>
          </a:xfrm>
          <a:prstGeom prst="irregularSeal2">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s-MX"/>
          </a:p>
        </p:txBody>
      </p:sp>
      <p:sp>
        <p:nvSpPr>
          <p:cNvPr id="86033" name="WordArt 17"/>
          <p:cNvSpPr>
            <a:spLocks noChangeArrowheads="1" noChangeShapeType="1" noTextEdit="1"/>
          </p:cNvSpPr>
          <p:nvPr/>
        </p:nvSpPr>
        <p:spPr bwMode="auto">
          <a:xfrm>
            <a:off x="1187450" y="4149725"/>
            <a:ext cx="1223963" cy="727075"/>
          </a:xfrm>
          <a:prstGeom prst="rect">
            <a:avLst/>
          </a:prstGeom>
        </p:spPr>
        <p:txBody>
          <a:bodyPr wrap="none" fromWordArt="1">
            <a:prstTxWarp prst="textSlantUp">
              <a:avLst>
                <a:gd name="adj" fmla="val 55556"/>
              </a:avLst>
            </a:prstTxWarp>
          </a:bodyPr>
          <a:lstStyle/>
          <a:p>
            <a:pPr algn="ctr"/>
            <a:r>
              <a:rPr lang="es-ES_tradnl" sz="3600" kern="10">
                <a:ln w="9525">
                  <a:solidFill>
                    <a:srgbClr val="800000"/>
                  </a:solidFill>
                  <a:round/>
                  <a:headEnd/>
                  <a:tailEnd/>
                </a:ln>
                <a:solidFill>
                  <a:srgbClr val="FF0000"/>
                </a:solidFill>
                <a:latin typeface="Arial Black"/>
                <a:ea typeface="Arial Black"/>
                <a:cs typeface="Arial Black"/>
              </a:rPr>
              <a:t>BREVEDAD</a:t>
            </a:r>
            <a:endParaRPr lang="es-MX" sz="3600" kern="10">
              <a:ln w="9525">
                <a:solidFill>
                  <a:srgbClr val="800000"/>
                </a:solidFill>
                <a:round/>
                <a:headEnd/>
                <a:tailEnd/>
              </a:ln>
              <a:solidFill>
                <a:srgbClr val="FF0000"/>
              </a:solidFill>
              <a:latin typeface="Arial Black"/>
              <a:ea typeface="Arial Black"/>
              <a:cs typeface="Arial Black"/>
            </a:endParaRPr>
          </a:p>
        </p:txBody>
      </p:sp>
      <p:sp>
        <p:nvSpPr>
          <p:cNvPr id="86034" name="AutoShape 18"/>
          <p:cNvSpPr>
            <a:spLocks noChangeArrowheads="1"/>
          </p:cNvSpPr>
          <p:nvPr/>
        </p:nvSpPr>
        <p:spPr bwMode="auto">
          <a:xfrm>
            <a:off x="3132138" y="3787775"/>
            <a:ext cx="3024187" cy="1728788"/>
          </a:xfrm>
          <a:prstGeom prst="irregularSeal2">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s-MX"/>
          </a:p>
        </p:txBody>
      </p:sp>
      <p:sp>
        <p:nvSpPr>
          <p:cNvPr id="86035" name="WordArt 19"/>
          <p:cNvSpPr>
            <a:spLocks noChangeArrowheads="1" noChangeShapeType="1" noTextEdit="1"/>
          </p:cNvSpPr>
          <p:nvPr/>
        </p:nvSpPr>
        <p:spPr bwMode="auto">
          <a:xfrm>
            <a:off x="3635375" y="4219575"/>
            <a:ext cx="1728788" cy="942975"/>
          </a:xfrm>
          <a:prstGeom prst="rect">
            <a:avLst/>
          </a:prstGeom>
        </p:spPr>
        <p:txBody>
          <a:bodyPr wrap="none" fromWordArt="1">
            <a:prstTxWarp prst="textSlantUp">
              <a:avLst>
                <a:gd name="adj" fmla="val 55556"/>
              </a:avLst>
            </a:prstTxWarp>
          </a:bodyPr>
          <a:lstStyle/>
          <a:p>
            <a:pPr algn="ctr"/>
            <a:r>
              <a:rPr lang="es-ES_tradnl" sz="3600" kern="10">
                <a:ln w="9525">
                  <a:solidFill>
                    <a:srgbClr val="800000"/>
                  </a:solidFill>
                  <a:round/>
                  <a:headEnd/>
                  <a:tailEnd/>
                </a:ln>
                <a:solidFill>
                  <a:srgbClr val="FF0000"/>
                </a:solidFill>
                <a:latin typeface="Arial Black"/>
                <a:ea typeface="Arial Black"/>
                <a:cs typeface="Arial Black"/>
              </a:rPr>
              <a:t>INTENSIDAD</a:t>
            </a:r>
            <a:endParaRPr lang="es-MX" sz="3600" kern="10">
              <a:ln w="9525">
                <a:solidFill>
                  <a:srgbClr val="800000"/>
                </a:solidFill>
                <a:round/>
                <a:headEnd/>
                <a:tailEnd/>
              </a:ln>
              <a:solidFill>
                <a:srgbClr val="FF0000"/>
              </a:solidFill>
              <a:latin typeface="Arial Black"/>
              <a:ea typeface="Arial Black"/>
              <a:cs typeface="Arial Black"/>
            </a:endParaRPr>
          </a:p>
        </p:txBody>
      </p:sp>
      <p:pic>
        <p:nvPicPr>
          <p:cNvPr id="86038" name="Picture 22" descr="MCj03916920000[1]"/>
          <p:cNvPicPr>
            <a:picLocks noChangeAspect="1" noChangeArrowheads="1"/>
          </p:cNvPicPr>
          <p:nvPr/>
        </p:nvPicPr>
        <p:blipFill>
          <a:blip r:embed="rId2"/>
          <a:srcRect/>
          <a:stretch>
            <a:fillRect/>
          </a:stretch>
        </p:blipFill>
        <p:spPr bwMode="auto">
          <a:xfrm>
            <a:off x="6300788" y="2781300"/>
            <a:ext cx="2192337" cy="2447925"/>
          </a:xfrm>
          <a:prstGeom prst="rect">
            <a:avLst/>
          </a:prstGeom>
          <a:noFill/>
        </p:spPr>
      </p:pic>
      <p:sp>
        <p:nvSpPr>
          <p:cNvPr id="86039" name="WordArt 23"/>
          <p:cNvSpPr>
            <a:spLocks noChangeArrowheads="1" noChangeShapeType="1" noTextEdit="1"/>
          </p:cNvSpPr>
          <p:nvPr/>
        </p:nvSpPr>
        <p:spPr bwMode="auto">
          <a:xfrm>
            <a:off x="1908175"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86040" name="WordArt 24"/>
          <p:cNvSpPr>
            <a:spLocks noChangeArrowheads="1" noChangeShapeType="1" noTextEdit="1"/>
          </p:cNvSpPr>
          <p:nvPr/>
        </p:nvSpPr>
        <p:spPr bwMode="auto">
          <a:xfrm>
            <a:off x="539750" y="36036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164866" name="Text Box 2"/>
          <p:cNvSpPr txBox="1">
            <a:spLocks noChangeArrowheads="1"/>
          </p:cNvSpPr>
          <p:nvPr/>
        </p:nvSpPr>
        <p:spPr bwMode="auto">
          <a:xfrm>
            <a:off x="1835150" y="806450"/>
            <a:ext cx="5854700" cy="822325"/>
          </a:xfrm>
          <a:prstGeom prst="rect">
            <a:avLst/>
          </a:prstGeom>
          <a:solidFill>
            <a:schemeClr val="accent2"/>
          </a:solidFill>
          <a:ln w="9525">
            <a:noFill/>
            <a:miter lim="800000"/>
            <a:headEnd/>
            <a:tailEnd/>
          </a:ln>
          <a:effectLst/>
        </p:spPr>
        <p:txBody>
          <a:bodyPr wrap="none">
            <a:prstTxWarp prst="textNoShape">
              <a:avLst/>
            </a:prstTxWarp>
            <a:spAutoFit/>
          </a:bodyPr>
          <a:lstStyle/>
          <a:p>
            <a:pPr algn="ctr"/>
            <a:r>
              <a:rPr lang="es-MX" b="1">
                <a:solidFill>
                  <a:schemeClr val="bg1"/>
                </a:solidFill>
                <a:latin typeface="Arial Black" charset="0"/>
              </a:rPr>
              <a:t>LAS CUALIDADES DE UNA BUENA</a:t>
            </a:r>
          </a:p>
          <a:p>
            <a:pPr algn="ctr"/>
            <a:r>
              <a:rPr lang="es-MX" b="1">
                <a:solidFill>
                  <a:schemeClr val="bg1"/>
                </a:solidFill>
                <a:latin typeface="Arial Black" charset="0"/>
              </a:rPr>
              <a:t> CONCLUSIÓN</a:t>
            </a:r>
          </a:p>
        </p:txBody>
      </p:sp>
      <p:sp>
        <p:nvSpPr>
          <p:cNvPr id="164877" name="Text Box 13"/>
          <p:cNvSpPr txBox="1">
            <a:spLocks noChangeArrowheads="1"/>
          </p:cNvSpPr>
          <p:nvPr/>
        </p:nvSpPr>
        <p:spPr bwMode="auto">
          <a:xfrm>
            <a:off x="898525" y="2205038"/>
            <a:ext cx="7345363" cy="2347912"/>
          </a:xfrm>
          <a:prstGeom prst="rect">
            <a:avLst/>
          </a:prstGeom>
          <a:noFill/>
          <a:ln w="9525">
            <a:noFill/>
            <a:miter lim="800000"/>
            <a:headEnd/>
            <a:tailEnd/>
          </a:ln>
          <a:effectLst/>
        </p:spPr>
        <p:txBody>
          <a:bodyPr>
            <a:prstTxWarp prst="textNoShape">
              <a:avLst/>
            </a:prstTxWarp>
            <a:spAutoFit/>
          </a:bodyPr>
          <a:lstStyle/>
          <a:p>
            <a:pPr marL="342900" indent="-342900" algn="ctr"/>
            <a:r>
              <a:rPr lang="es-MX" sz="2800" b="1">
                <a:solidFill>
                  <a:schemeClr val="bg1"/>
                </a:solidFill>
                <a:latin typeface="Arial Black" charset="0"/>
              </a:rPr>
              <a:t>TRES TIPOS DE CONCLUSIONES</a:t>
            </a:r>
          </a:p>
          <a:p>
            <a:pPr marL="342900" indent="-342900" algn="ctr"/>
            <a:endParaRPr lang="es-MX" sz="1200" b="1">
              <a:solidFill>
                <a:schemeClr val="bg1"/>
              </a:solidFill>
              <a:latin typeface="Arial Black" charset="0"/>
            </a:endParaRPr>
          </a:p>
          <a:p>
            <a:pPr marL="342900" indent="-342900" algn="ctr">
              <a:buFontTx/>
              <a:buAutoNum type="arabicPeriod"/>
            </a:pPr>
            <a:r>
              <a:rPr lang="es-MX" sz="2800" b="1">
                <a:solidFill>
                  <a:schemeClr val="bg1"/>
                </a:solidFill>
                <a:latin typeface="Arial Black" charset="0"/>
              </a:rPr>
              <a:t>La conclusión lección </a:t>
            </a:r>
          </a:p>
          <a:p>
            <a:pPr marL="342900" indent="-342900" algn="ctr">
              <a:buFontTx/>
              <a:buAutoNum type="arabicPeriod"/>
            </a:pPr>
            <a:endParaRPr lang="es-MX" sz="1200" b="1">
              <a:solidFill>
                <a:schemeClr val="bg1"/>
              </a:solidFill>
              <a:latin typeface="Arial Black" charset="0"/>
            </a:endParaRPr>
          </a:p>
          <a:p>
            <a:pPr marL="342900" indent="-342900" algn="ctr">
              <a:buFontTx/>
              <a:buAutoNum type="arabicPeriod"/>
            </a:pPr>
            <a:r>
              <a:rPr lang="es-MX" sz="2800" b="1">
                <a:solidFill>
                  <a:schemeClr val="bg1"/>
                </a:solidFill>
                <a:latin typeface="Arial Black" charset="0"/>
              </a:rPr>
              <a:t>La conclusión sumario</a:t>
            </a:r>
          </a:p>
          <a:p>
            <a:pPr marL="342900" indent="-342900" algn="ctr">
              <a:buFontTx/>
              <a:buAutoNum type="arabicPeriod"/>
            </a:pPr>
            <a:endParaRPr lang="es-MX" sz="1200" b="1">
              <a:solidFill>
                <a:schemeClr val="bg1"/>
              </a:solidFill>
              <a:latin typeface="Arial Black" charset="0"/>
            </a:endParaRPr>
          </a:p>
          <a:p>
            <a:pPr marL="342900" indent="-342900" algn="ctr">
              <a:buFontTx/>
              <a:buAutoNum type="arabicPeriod"/>
            </a:pPr>
            <a:r>
              <a:rPr lang="es-MX" sz="2800" b="1">
                <a:solidFill>
                  <a:schemeClr val="bg1"/>
                </a:solidFill>
                <a:latin typeface="Arial Black" charset="0"/>
              </a:rPr>
              <a:t>La conclusión de tipo apelación </a:t>
            </a:r>
          </a:p>
        </p:txBody>
      </p:sp>
      <p:pic>
        <p:nvPicPr>
          <p:cNvPr id="164880" name="Picture 16" descr="MCj03013040000[1]"/>
          <p:cNvPicPr>
            <a:picLocks noChangeAspect="1" noChangeArrowheads="1"/>
          </p:cNvPicPr>
          <p:nvPr/>
        </p:nvPicPr>
        <p:blipFill>
          <a:blip r:embed="rId2"/>
          <a:srcRect/>
          <a:stretch>
            <a:fillRect/>
          </a:stretch>
        </p:blipFill>
        <p:spPr bwMode="auto">
          <a:xfrm>
            <a:off x="4084638" y="4652963"/>
            <a:ext cx="992187" cy="1512887"/>
          </a:xfrm>
          <a:prstGeom prst="rect">
            <a:avLst/>
          </a:prstGeom>
          <a:noFill/>
        </p:spPr>
      </p:pic>
      <p:sp>
        <p:nvSpPr>
          <p:cNvPr id="164881" name="WordArt 17"/>
          <p:cNvSpPr>
            <a:spLocks noChangeArrowheads="1" noChangeShapeType="1" noTextEdit="1"/>
          </p:cNvSpPr>
          <p:nvPr/>
        </p:nvSpPr>
        <p:spPr bwMode="auto">
          <a:xfrm>
            <a:off x="1835150" y="4762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164882" name="WordArt 18"/>
          <p:cNvSpPr>
            <a:spLocks noChangeArrowheads="1" noChangeShapeType="1" noTextEdit="1"/>
          </p:cNvSpPr>
          <p:nvPr/>
        </p:nvSpPr>
        <p:spPr bwMode="auto">
          <a:xfrm>
            <a:off x="539750" y="433388"/>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pic>
        <p:nvPicPr>
          <p:cNvPr id="87044" name="Picture 4" descr="Jesús y predicador"/>
          <p:cNvPicPr>
            <a:picLocks noGrp="1" noChangeAspect="1" noChangeArrowheads="1"/>
          </p:cNvPicPr>
          <p:nvPr>
            <p:ph idx="1"/>
          </p:nvPr>
        </p:nvPicPr>
        <p:blipFill>
          <a:blip r:embed="rId2"/>
          <a:srcRect/>
          <a:stretch>
            <a:fillRect/>
          </a:stretch>
        </p:blipFill>
        <p:spPr>
          <a:xfrm>
            <a:off x="5076825" y="1844675"/>
            <a:ext cx="3706813" cy="4267200"/>
          </a:xfrm>
          <a:noFill/>
          <a:ln/>
        </p:spPr>
      </p:pic>
      <p:sp>
        <p:nvSpPr>
          <p:cNvPr id="87047" name="Text Box 7"/>
          <p:cNvSpPr txBox="1">
            <a:spLocks noChangeArrowheads="1"/>
          </p:cNvSpPr>
          <p:nvPr/>
        </p:nvSpPr>
        <p:spPr bwMode="auto">
          <a:xfrm>
            <a:off x="1908175" y="981075"/>
            <a:ext cx="6022975" cy="519113"/>
          </a:xfrm>
          <a:prstGeom prst="rect">
            <a:avLst/>
          </a:prstGeom>
          <a:noFill/>
          <a:ln w="9525">
            <a:noFill/>
            <a:miter lim="800000"/>
            <a:headEnd/>
            <a:tailEnd/>
          </a:ln>
          <a:effectLst/>
        </p:spPr>
        <p:txBody>
          <a:bodyPr>
            <a:prstTxWarp prst="textNoShape">
              <a:avLst/>
            </a:prstTxWarp>
            <a:spAutoFit/>
          </a:bodyPr>
          <a:lstStyle/>
          <a:p>
            <a:r>
              <a:rPr lang="es-MX" sz="2800" b="1"/>
              <a:t>CÓMO PREDICAR UN SERMÓN </a:t>
            </a:r>
          </a:p>
        </p:txBody>
      </p:sp>
      <p:sp>
        <p:nvSpPr>
          <p:cNvPr id="87048" name="Text Box 8"/>
          <p:cNvSpPr txBox="1">
            <a:spLocks noChangeArrowheads="1"/>
          </p:cNvSpPr>
          <p:nvPr/>
        </p:nvSpPr>
        <p:spPr bwMode="auto">
          <a:xfrm>
            <a:off x="663575" y="1143000"/>
            <a:ext cx="184150" cy="457200"/>
          </a:xfrm>
          <a:prstGeom prst="rect">
            <a:avLst/>
          </a:prstGeom>
          <a:noFill/>
          <a:ln w="9525">
            <a:noFill/>
            <a:miter lim="800000"/>
            <a:headEnd/>
            <a:tailEnd/>
          </a:ln>
          <a:effectLst/>
        </p:spPr>
        <p:txBody>
          <a:bodyPr wrap="none">
            <a:prstTxWarp prst="textNoShape">
              <a:avLst/>
            </a:prstTxWarp>
            <a:spAutoFit/>
          </a:bodyPr>
          <a:lstStyle/>
          <a:p>
            <a:endParaRPr lang="es-MX"/>
          </a:p>
        </p:txBody>
      </p:sp>
      <p:sp>
        <p:nvSpPr>
          <p:cNvPr id="87049" name="Text Box 9"/>
          <p:cNvSpPr txBox="1">
            <a:spLocks noChangeArrowheads="1"/>
          </p:cNvSpPr>
          <p:nvPr/>
        </p:nvSpPr>
        <p:spPr bwMode="auto">
          <a:xfrm>
            <a:off x="539750" y="1844675"/>
            <a:ext cx="5832475" cy="4108450"/>
          </a:xfrm>
          <a:prstGeom prst="rect">
            <a:avLst/>
          </a:prstGeom>
          <a:noFill/>
          <a:ln w="9525">
            <a:noFill/>
            <a:miter lim="800000"/>
            <a:headEnd/>
            <a:tailEnd/>
          </a:ln>
          <a:effectLst/>
        </p:spPr>
        <p:txBody>
          <a:bodyPr>
            <a:prstTxWarp prst="textNoShape">
              <a:avLst/>
            </a:prstTxWarp>
            <a:spAutoFit/>
          </a:bodyPr>
          <a:lstStyle/>
          <a:p>
            <a:pPr marL="342900" indent="-342900">
              <a:lnSpc>
                <a:spcPct val="120000"/>
              </a:lnSpc>
              <a:buFontTx/>
              <a:buAutoNum type="arabicPeriod"/>
            </a:pPr>
            <a:r>
              <a:rPr lang="es-MX" b="1" dirty="0"/>
              <a:t>ESTAR PREPARADO PARA PREDICAR</a:t>
            </a:r>
          </a:p>
          <a:p>
            <a:pPr marL="342900" indent="-342900">
              <a:buFontTx/>
              <a:buAutoNum type="arabicPeriod"/>
            </a:pPr>
            <a:r>
              <a:rPr lang="es-MX" b="1" dirty="0"/>
              <a:t>HABLAR CORRECTAMENTE</a:t>
            </a:r>
            <a:br>
              <a:rPr lang="es-MX" b="1" dirty="0"/>
            </a:br>
            <a:r>
              <a:rPr lang="es-MX" b="1" dirty="0"/>
              <a:t>Volumen</a:t>
            </a:r>
          </a:p>
          <a:p>
            <a:pPr marL="342900" indent="-342900"/>
            <a:r>
              <a:rPr lang="es-MX" b="1" dirty="0"/>
              <a:t>	Timbre y Tono</a:t>
            </a:r>
          </a:p>
          <a:p>
            <a:pPr marL="342900" indent="-342900"/>
            <a:r>
              <a:rPr lang="es-MX" b="1" dirty="0"/>
              <a:t>	Habla claramente</a:t>
            </a:r>
          </a:p>
          <a:p>
            <a:pPr marL="342900" indent="-342900"/>
            <a:r>
              <a:rPr lang="es-MX" b="1" dirty="0"/>
              <a:t>	Habla despacio</a:t>
            </a:r>
          </a:p>
          <a:p>
            <a:pPr marL="342900" indent="-342900">
              <a:lnSpc>
                <a:spcPct val="120000"/>
              </a:lnSpc>
            </a:pPr>
            <a:r>
              <a:rPr lang="es-MX" b="1" dirty="0"/>
              <a:t>3. HABLA POSITIVAMENTE</a:t>
            </a:r>
          </a:p>
          <a:p>
            <a:pPr marL="342900" indent="-342900">
              <a:lnSpc>
                <a:spcPct val="120000"/>
              </a:lnSpc>
            </a:pPr>
            <a:r>
              <a:rPr lang="es-MX" b="1" dirty="0"/>
              <a:t>4. MANTENER LA ATENCIÓN DE TUS OYENTES</a:t>
            </a:r>
          </a:p>
        </p:txBody>
      </p:sp>
      <p:sp>
        <p:nvSpPr>
          <p:cNvPr id="87051" name="WordArt 11"/>
          <p:cNvSpPr>
            <a:spLocks noChangeArrowheads="1" noChangeShapeType="1" noTextEdit="1"/>
          </p:cNvSpPr>
          <p:nvPr/>
        </p:nvSpPr>
        <p:spPr bwMode="auto">
          <a:xfrm>
            <a:off x="1908175" y="692150"/>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87052" name="WordArt 12"/>
          <p:cNvSpPr>
            <a:spLocks noChangeArrowheads="1" noChangeShapeType="1" noTextEdit="1"/>
          </p:cNvSpPr>
          <p:nvPr/>
        </p:nvSpPr>
        <p:spPr bwMode="auto">
          <a:xfrm>
            <a:off x="539750" y="36036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pic>
        <p:nvPicPr>
          <p:cNvPr id="165890" name="Picture 2" descr="Jesús y predicador"/>
          <p:cNvPicPr>
            <a:picLocks noGrp="1" noChangeAspect="1" noChangeArrowheads="1"/>
          </p:cNvPicPr>
          <p:nvPr>
            <p:ph idx="1"/>
          </p:nvPr>
        </p:nvPicPr>
        <p:blipFill>
          <a:blip r:embed="rId2"/>
          <a:srcRect/>
          <a:stretch>
            <a:fillRect/>
          </a:stretch>
        </p:blipFill>
        <p:spPr>
          <a:xfrm>
            <a:off x="5003800" y="1898650"/>
            <a:ext cx="3706813" cy="4267200"/>
          </a:xfrm>
          <a:noFill/>
          <a:ln/>
        </p:spPr>
      </p:pic>
      <p:sp>
        <p:nvSpPr>
          <p:cNvPr id="165891" name="Text Box 3"/>
          <p:cNvSpPr txBox="1">
            <a:spLocks noChangeArrowheads="1"/>
          </p:cNvSpPr>
          <p:nvPr/>
        </p:nvSpPr>
        <p:spPr bwMode="auto">
          <a:xfrm>
            <a:off x="1717675" y="1125538"/>
            <a:ext cx="6022975" cy="519112"/>
          </a:xfrm>
          <a:prstGeom prst="rect">
            <a:avLst/>
          </a:prstGeom>
          <a:noFill/>
          <a:ln w="9525">
            <a:noFill/>
            <a:miter lim="800000"/>
            <a:headEnd/>
            <a:tailEnd/>
          </a:ln>
          <a:effectLst/>
        </p:spPr>
        <p:txBody>
          <a:bodyPr>
            <a:prstTxWarp prst="textNoShape">
              <a:avLst/>
            </a:prstTxWarp>
            <a:spAutoFit/>
          </a:bodyPr>
          <a:lstStyle/>
          <a:p>
            <a:r>
              <a:rPr lang="es-MX" sz="2800" b="1"/>
              <a:t>CÓMO PREDICAR UN SERMÓN </a:t>
            </a:r>
          </a:p>
        </p:txBody>
      </p:sp>
      <p:sp>
        <p:nvSpPr>
          <p:cNvPr id="165892" name="Text Box 4"/>
          <p:cNvSpPr txBox="1">
            <a:spLocks noChangeArrowheads="1"/>
          </p:cNvSpPr>
          <p:nvPr/>
        </p:nvSpPr>
        <p:spPr bwMode="auto">
          <a:xfrm>
            <a:off x="663575" y="1143000"/>
            <a:ext cx="184150" cy="457200"/>
          </a:xfrm>
          <a:prstGeom prst="rect">
            <a:avLst/>
          </a:prstGeom>
          <a:noFill/>
          <a:ln w="9525">
            <a:noFill/>
            <a:miter lim="800000"/>
            <a:headEnd/>
            <a:tailEnd/>
          </a:ln>
          <a:effectLst/>
        </p:spPr>
        <p:txBody>
          <a:bodyPr wrap="none">
            <a:prstTxWarp prst="textNoShape">
              <a:avLst/>
            </a:prstTxWarp>
            <a:spAutoFit/>
          </a:bodyPr>
          <a:lstStyle/>
          <a:p>
            <a:endParaRPr lang="es-MX"/>
          </a:p>
        </p:txBody>
      </p:sp>
      <p:sp>
        <p:nvSpPr>
          <p:cNvPr id="165893" name="Text Box 5"/>
          <p:cNvSpPr txBox="1">
            <a:spLocks noChangeArrowheads="1"/>
          </p:cNvSpPr>
          <p:nvPr/>
        </p:nvSpPr>
        <p:spPr bwMode="auto">
          <a:xfrm>
            <a:off x="539750" y="1700213"/>
            <a:ext cx="5543550" cy="4035425"/>
          </a:xfrm>
          <a:prstGeom prst="rect">
            <a:avLst/>
          </a:prstGeom>
          <a:noFill/>
          <a:ln w="9525">
            <a:noFill/>
            <a:miter lim="800000"/>
            <a:headEnd/>
            <a:tailEnd/>
          </a:ln>
          <a:effectLst/>
        </p:spPr>
        <p:txBody>
          <a:bodyPr>
            <a:prstTxWarp prst="textNoShape">
              <a:avLst/>
            </a:prstTxWarp>
            <a:spAutoFit/>
          </a:bodyPr>
          <a:lstStyle/>
          <a:p>
            <a:pPr marL="342900" indent="-342900">
              <a:lnSpc>
                <a:spcPct val="120000"/>
              </a:lnSpc>
            </a:pPr>
            <a:endParaRPr lang="es-MX" b="1"/>
          </a:p>
          <a:p>
            <a:pPr marL="342900" indent="-342900">
              <a:lnSpc>
                <a:spcPct val="120000"/>
              </a:lnSpc>
            </a:pPr>
            <a:r>
              <a:rPr lang="es-MX" b="1"/>
              <a:t>5. USA ILUSTRACIONES E HISTORIAS</a:t>
            </a:r>
          </a:p>
          <a:p>
            <a:pPr marL="342900" indent="-342900">
              <a:lnSpc>
                <a:spcPct val="120000"/>
              </a:lnSpc>
            </a:pPr>
            <a:r>
              <a:rPr lang="es-MX" b="1"/>
              <a:t>6. USA EL PIZARRÓN</a:t>
            </a:r>
          </a:p>
          <a:p>
            <a:pPr marL="342900" indent="-342900">
              <a:lnSpc>
                <a:spcPct val="120000"/>
              </a:lnSpc>
            </a:pPr>
            <a:r>
              <a:rPr lang="es-MX" b="1"/>
              <a:t>7. DESARROLLA TU TEMA LÓGICAMENTE</a:t>
            </a:r>
          </a:p>
          <a:p>
            <a:pPr marL="342900" indent="-342900">
              <a:lnSpc>
                <a:spcPct val="120000"/>
              </a:lnSpc>
            </a:pPr>
            <a:r>
              <a:rPr lang="es-MX" b="1"/>
              <a:t>8. LEE LOS VERSÍCULOS DE LA BIBLIA </a:t>
            </a:r>
          </a:p>
          <a:p>
            <a:pPr marL="342900" indent="-342900">
              <a:lnSpc>
                <a:spcPct val="120000"/>
              </a:lnSpc>
            </a:pPr>
            <a:r>
              <a:rPr lang="es-MX" b="1"/>
              <a:t>	CUIDADOSAMENTE.</a:t>
            </a:r>
          </a:p>
        </p:txBody>
      </p:sp>
      <p:sp>
        <p:nvSpPr>
          <p:cNvPr id="165895" name="WordArt 7"/>
          <p:cNvSpPr>
            <a:spLocks noChangeArrowheads="1" noChangeShapeType="1" noTextEdit="1"/>
          </p:cNvSpPr>
          <p:nvPr/>
        </p:nvSpPr>
        <p:spPr bwMode="auto">
          <a:xfrm>
            <a:off x="1835150" y="836613"/>
            <a:ext cx="4465638" cy="260350"/>
          </a:xfrm>
          <a:prstGeom prst="rect">
            <a:avLst/>
          </a:prstGeom>
        </p:spPr>
        <p:txBody>
          <a:bodyPr wrap="none" fromWordArt="1">
            <a:prstTxWarp prst="textPlain">
              <a:avLst>
                <a:gd name="adj" fmla="val 50000"/>
              </a:avLst>
            </a:prstTxWarp>
          </a:bodyPr>
          <a:lstStyle/>
          <a:p>
            <a:pPr algn="ctr"/>
            <a:r>
              <a:rPr lang="es-ES_tradnl" sz="3600" kern="10">
                <a:ln w="9525">
                  <a:solidFill>
                    <a:srgbClr val="0000FF"/>
                  </a:solidFill>
                  <a:round/>
                  <a:headEnd/>
                  <a:tailEnd/>
                </a:ln>
                <a:solidFill>
                  <a:schemeClr val="bg1"/>
                </a:solidFill>
                <a:latin typeface="Arial Black"/>
                <a:ea typeface="Arial Black"/>
                <a:cs typeface="Arial Black"/>
              </a:rPr>
              <a:t>¿CÓMO PREPARAR UN SERMÓN?</a:t>
            </a:r>
            <a:endParaRPr lang="es-MX" sz="3600" kern="10">
              <a:ln w="9525">
                <a:solidFill>
                  <a:srgbClr val="0000FF"/>
                </a:solidFill>
                <a:round/>
                <a:headEnd/>
                <a:tailEnd/>
              </a:ln>
              <a:solidFill>
                <a:schemeClr val="bg1"/>
              </a:solidFill>
              <a:latin typeface="Arial Black"/>
              <a:ea typeface="Arial Black"/>
              <a:cs typeface="Arial Black"/>
            </a:endParaRPr>
          </a:p>
        </p:txBody>
      </p:sp>
      <p:sp>
        <p:nvSpPr>
          <p:cNvPr id="165896" name="WordArt 8"/>
          <p:cNvSpPr>
            <a:spLocks noChangeArrowheads="1" noChangeShapeType="1" noTextEdit="1"/>
          </p:cNvSpPr>
          <p:nvPr/>
        </p:nvSpPr>
        <p:spPr bwMode="auto">
          <a:xfrm>
            <a:off x="539750" y="360363"/>
            <a:ext cx="1223963" cy="1123950"/>
          </a:xfrm>
          <a:prstGeom prst="rect">
            <a:avLst/>
          </a:prstGeom>
        </p:spPr>
        <p:txBody>
          <a:bodyPr wrap="none" fromWordArt="1">
            <a:prstTxWarp prst="textCirclePour">
              <a:avLst>
                <a:gd name="adj1" fmla="val 10855098"/>
                <a:gd name="adj2" fmla="val 50000"/>
              </a:avLst>
            </a:prstTxWarp>
          </a:bodyPr>
          <a:lstStyle/>
          <a:p>
            <a:pPr algn="ctr"/>
            <a:r>
              <a:rPr lang="es-ES_tradnl" sz="3600" b="1" kern="10">
                <a:ln w="9525">
                  <a:noFill/>
                  <a:round/>
                  <a:headEnd/>
                  <a:tailEnd/>
                </a:ln>
                <a:solidFill>
                  <a:srgbClr val="0000FF"/>
                </a:solidFill>
                <a:latin typeface="Arial Narrow"/>
                <a:ea typeface="Arial Narrow"/>
                <a:cs typeface="Arial Narrow"/>
              </a:rPr>
              <a:t>"SERMÓN DINÁMICO: DISEÑO Y MODO DE PREDICAR"</a:t>
            </a:r>
            <a:endParaRPr lang="es-MX" sz="3600" b="1" kern="10">
              <a:ln w="9525">
                <a:noFill/>
                <a:round/>
                <a:headEnd/>
                <a:tailEnd/>
              </a:ln>
              <a:solidFill>
                <a:srgbClr val="0000FF"/>
              </a:solidFill>
              <a:latin typeface="Arial Narrow"/>
              <a:ea typeface="Arial Narrow"/>
              <a:cs typeface="Arial Narrow"/>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ezclas">
  <a:themeElements>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3374</TotalTime>
  <Words>5675</Words>
  <Application>Microsoft PowerPoint</Application>
  <PresentationFormat>Presentación en pantalla (4:3)</PresentationFormat>
  <Paragraphs>814</Paragraphs>
  <Slides>95</Slides>
  <Notes>0</Notes>
  <HiddenSlides>0</HiddenSlides>
  <MMClips>0</MMClips>
  <ScaleCrop>false</ScaleCrop>
  <HeadingPairs>
    <vt:vector size="6" baseType="variant">
      <vt:variant>
        <vt:lpstr>Tema</vt:lpstr>
      </vt:variant>
      <vt:variant>
        <vt:i4>4</vt:i4>
      </vt:variant>
      <vt:variant>
        <vt:lpstr>Servidores OLE incrustados</vt:lpstr>
      </vt:variant>
      <vt:variant>
        <vt:i4>1</vt:i4>
      </vt:variant>
      <vt:variant>
        <vt:lpstr>Títulos de diapositiva</vt:lpstr>
      </vt:variant>
      <vt:variant>
        <vt:i4>95</vt:i4>
      </vt:variant>
    </vt:vector>
  </HeadingPairs>
  <TitlesOfParts>
    <vt:vector size="100" baseType="lpstr">
      <vt:lpstr>Perfil</vt:lpstr>
      <vt:lpstr>Mezclas</vt:lpstr>
      <vt:lpstr>Cápsulas</vt:lpstr>
      <vt:lpstr>Diseño predeterminado</vt:lpstr>
      <vt:lpstr>CorelDRAW</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vector>
  </TitlesOfParts>
  <Company> IASD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Fabiola Meraz Hernández</dc:creator>
  <cp:lastModifiedBy>Ptr. Benjamín Vargas B.</cp:lastModifiedBy>
  <cp:revision>93</cp:revision>
  <dcterms:created xsi:type="dcterms:W3CDTF">2008-09-05T02:23:53Z</dcterms:created>
  <dcterms:modified xsi:type="dcterms:W3CDTF">2008-09-05T15:53:14Z</dcterms:modified>
</cp:coreProperties>
</file>